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59" r:id="rId5"/>
    <p:sldId id="261" r:id="rId6"/>
    <p:sldId id="263" r:id="rId7"/>
    <p:sldId id="260" r:id="rId8"/>
    <p:sldId id="262" r:id="rId9"/>
    <p:sldId id="264" r:id="rId10"/>
    <p:sldId id="265" r:id="rId11"/>
    <p:sldId id="266" r:id="rId12"/>
    <p:sldId id="267" r:id="rId13"/>
    <p:sldId id="268" r:id="rId14"/>
    <p:sldId id="269" r:id="rId15"/>
    <p:sldId id="270" r:id="rId16"/>
    <p:sldId id="271"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8"/>
  </p:normalViewPr>
  <p:slideViewPr>
    <p:cSldViewPr snapToGrid="0">
      <p:cViewPr varScale="1">
        <p:scale>
          <a:sx n="57" d="100"/>
          <a:sy n="57" d="100"/>
        </p:scale>
        <p:origin x="3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1805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xfrm>
            <a:off x="1270000" y="3289300"/>
            <a:ext cx="21844000" cy="3879454"/>
          </a:xfrm>
          <a:prstGeom prst="rect">
            <a:avLst/>
          </a:prstGeom>
        </p:spPr>
        <p:txBody>
          <a:bodyPr/>
          <a:lstStyle>
            <a:lvl1pPr defTabSz="2438338">
              <a:lnSpc>
                <a:spcPct val="90000"/>
              </a:lnSpc>
              <a:defRPr sz="11600" spc="-348">
                <a:gradFill flip="none" rotWithShape="1">
                  <a:gsLst>
                    <a:gs pos="0">
                      <a:srgbClr val="00E8FF"/>
                    </a:gs>
                    <a:gs pos="100000">
                      <a:srgbClr val="FF00F7"/>
                    </a:gs>
                  </a:gsLst>
                  <a:lin ang="3967761" scaled="0"/>
                </a:gradFill>
              </a:defRPr>
            </a:lvl1pPr>
          </a:lstStyle>
          <a:p>
            <a:r>
              <a:t>Presentation Title</a:t>
            </a:r>
          </a:p>
        </p:txBody>
      </p:sp>
      <p:sp>
        <p:nvSpPr>
          <p:cNvPr id="12" name="Author and Date"/>
          <p:cNvSpPr txBox="1">
            <a:spLocks noGrp="1"/>
          </p:cNvSpPr>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Medium"/>
                <a:ea typeface="Graphik-Medium"/>
                <a:cs typeface="Graphik-Medium"/>
                <a:sym typeface="Graphik Medium"/>
              </a:defRPr>
            </a:lvl1pPr>
          </a:lstStyle>
          <a:p>
            <a:r>
              <a:t>Author and Date</a:t>
            </a:r>
          </a:p>
        </p:txBody>
      </p:sp>
      <p:sp>
        <p:nvSpPr>
          <p:cNvPr id="13" name="Body Level One…"/>
          <p:cNvSpPr txBox="1">
            <a:spLocks noGrp="1"/>
          </p:cNvSpPr>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Medium"/>
                <a:ea typeface="Graphik-Medium"/>
                <a:cs typeface="Graphik-Medium"/>
                <a:sym typeface="Graphik Medium"/>
              </a:defRPr>
            </a:lvl1pPr>
            <a:lvl2pPr marL="0" indent="0" algn="ctr" defTabSz="825500">
              <a:spcBef>
                <a:spcPts val="0"/>
              </a:spcBef>
              <a:buClrTx/>
              <a:buSzTx/>
              <a:buNone/>
              <a:defRPr sz="6400">
                <a:solidFill>
                  <a:srgbClr val="D5D5D5"/>
                </a:solidFill>
                <a:latin typeface="Graphik-Medium"/>
                <a:ea typeface="Graphik-Medium"/>
                <a:cs typeface="Graphik-Medium"/>
                <a:sym typeface="Graphik Medium"/>
              </a:defRPr>
            </a:lvl2pPr>
            <a:lvl3pPr marL="0" indent="0" algn="ctr" defTabSz="825500">
              <a:spcBef>
                <a:spcPts val="0"/>
              </a:spcBef>
              <a:buClrTx/>
              <a:buSzTx/>
              <a:buNone/>
              <a:defRPr sz="6400">
                <a:solidFill>
                  <a:srgbClr val="D5D5D5"/>
                </a:solidFill>
                <a:latin typeface="Graphik-Medium"/>
                <a:ea typeface="Graphik-Medium"/>
                <a:cs typeface="Graphik-Medium"/>
                <a:sym typeface="Graphik Medium"/>
              </a:defRPr>
            </a:lvl3pPr>
            <a:lvl4pPr marL="0" indent="0" algn="ctr" defTabSz="825500">
              <a:spcBef>
                <a:spcPts val="0"/>
              </a:spcBef>
              <a:buClrTx/>
              <a:buSzTx/>
              <a:buNone/>
              <a:defRPr sz="6400">
                <a:solidFill>
                  <a:srgbClr val="D5D5D5"/>
                </a:solidFill>
                <a:latin typeface="Graphik-Medium"/>
                <a:ea typeface="Graphik-Medium"/>
                <a:cs typeface="Graphik-Medium"/>
                <a:sym typeface="Graphik Medium"/>
              </a:defRPr>
            </a:lvl4pPr>
            <a:lvl5pPr marL="0" indent="0" algn="ctr" defTabSz="825500">
              <a:spcBef>
                <a:spcPts val="0"/>
              </a:spcBef>
              <a:buClrTx/>
              <a:buSzTx/>
              <a:buNone/>
              <a:defRPr sz="6400">
                <a:solidFill>
                  <a:srgbClr val="D5D5D5"/>
                </a:solidFill>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1pPr>
            <a:lvl2pPr marL="0" indent="4572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2pPr>
            <a:lvl3pPr marL="0" indent="9144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3pPr>
            <a:lvl4pPr marL="0" indent="13716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4pPr>
            <a:lvl5pPr marL="0" indent="18288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1pPr>
            <a:lvl2pPr marL="0" indent="4572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2pPr>
            <a:lvl3pPr marL="0" indent="9144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3pPr>
            <a:lvl4pPr marL="0" indent="13716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4pPr>
            <a:lvl5pPr marL="0" indent="18288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Graphik-Medium"/>
                <a:ea typeface="Graphik-Medium"/>
                <a:cs typeface="Graphik-Medium"/>
                <a:sym typeface="Graphik Medium"/>
              </a:defRPr>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D5D5D5"/>
                </a:solidFill>
                <a:latin typeface="Graphik-Medium"/>
                <a:ea typeface="Graphik-Medium"/>
                <a:cs typeface="Graphik-Medium"/>
                <a:sym typeface="Graphik Medium"/>
              </a:defRPr>
            </a:lvl1pPr>
          </a:lstStyle>
          <a:p>
            <a:r>
              <a:t>Attribution</a:t>
            </a:r>
          </a:p>
        </p:txBody>
      </p:sp>
      <p:sp>
        <p:nvSpPr>
          <p:cNvPr id="116" name="Body Level One…"/>
          <p:cNvSpPr txBox="1">
            <a:spLocks noGrp="1"/>
          </p:cNvSpPr>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1pPr>
            <a:lvl2pPr marL="0" indent="4572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2pPr>
            <a:lvl3pPr marL="0" indent="9144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3pPr>
            <a:lvl4pPr marL="0" indent="13716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4pPr>
            <a:lvl5pPr marL="0" indent="18288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Northern Lights display over a snowy landscape"/>
          <p:cNvSpPr>
            <a:spLocks noGrp="1"/>
          </p:cNvSpPr>
          <p:nvPr>
            <p:ph type="pic" sz="half" idx="21"/>
          </p:nvPr>
        </p:nvSpPr>
        <p:spPr>
          <a:xfrm>
            <a:off x="12192000" y="6229350"/>
            <a:ext cx="12192000" cy="8128000"/>
          </a:xfrm>
          <a:prstGeom prst="rect">
            <a:avLst/>
          </a:prstGeom>
        </p:spPr>
        <p:txBody>
          <a:bodyPr lIns="91439" tIns="45719" rIns="91439" bIns="45719">
            <a:noAutofit/>
          </a:bodyPr>
          <a:lstStyle/>
          <a:p>
            <a:endParaRPr/>
          </a:p>
        </p:txBody>
      </p:sp>
      <p:sp>
        <p:nvSpPr>
          <p:cNvPr id="125" name="Colourful clouds against a starry night sky"/>
          <p:cNvSpPr>
            <a:spLocks noGrp="1"/>
          </p:cNvSpPr>
          <p:nvPr>
            <p:ph type="pic" sz="half" idx="22"/>
          </p:nvPr>
        </p:nvSpPr>
        <p:spPr>
          <a:xfrm>
            <a:off x="12192000" y="-641351"/>
            <a:ext cx="12192000" cy="8128001"/>
          </a:xfrm>
          <a:prstGeom prst="rect">
            <a:avLst/>
          </a:prstGeom>
        </p:spPr>
        <p:txBody>
          <a:bodyPr lIns="91439" tIns="45719" rIns="91439" bIns="45719">
            <a:noAutofit/>
          </a:bodyPr>
          <a:lstStyle/>
          <a:p>
            <a:endParaRPr/>
          </a:p>
        </p:txBody>
      </p:sp>
      <p:sp>
        <p:nvSpPr>
          <p:cNvPr id="126" name="Northern Lights display over a snowy mountain landscape"/>
          <p:cNvSpPr>
            <a:spLocks noGrp="1"/>
          </p:cNvSpPr>
          <p:nvPr>
            <p:ph type="pic" idx="23"/>
          </p:nvPr>
        </p:nvSpPr>
        <p:spPr>
          <a:xfrm>
            <a:off x="-1" y="-2258501"/>
            <a:ext cx="12166601" cy="18233003"/>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Northern Lights display over a snowy landscape"/>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Northern Lights display in a dark night sky over mountains"/>
          <p:cNvSpPr>
            <a:spLocks noGrp="1"/>
          </p:cNvSpPr>
          <p:nvPr>
            <p:ph type="pic" idx="21"/>
          </p:nvPr>
        </p:nvSpPr>
        <p:spPr>
          <a:xfrm>
            <a:off x="0" y="-762000"/>
            <a:ext cx="24384000" cy="15240000"/>
          </a:xfrm>
          <a:prstGeom prst="rect">
            <a:avLst/>
          </a:prstGeom>
        </p:spPr>
        <p:txBody>
          <a:bodyPr lIns="91439" tIns="45719" rIns="91439" bIns="45719">
            <a:noAutofit/>
          </a:bodyPr>
          <a:lstStyle/>
          <a:p>
            <a:endParaRPr/>
          </a:p>
        </p:txBody>
      </p:sp>
      <p:sp>
        <p:nvSpPr>
          <p:cNvPr id="22" name="Author and Date"/>
          <p:cNvSpPr txBox="1">
            <a:spLocks noGrp="1"/>
          </p:cNvSpPr>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Medium"/>
                <a:ea typeface="Graphik-Medium"/>
                <a:cs typeface="Graphik-Medium"/>
                <a:sym typeface="Graphik Medium"/>
              </a:defRPr>
            </a:lvl1pPr>
          </a:lstStyle>
          <a:p>
            <a:r>
              <a:t>Author and Date</a:t>
            </a:r>
          </a:p>
        </p:txBody>
      </p:sp>
      <p:sp>
        <p:nvSpPr>
          <p:cNvPr id="23" name="Presentation Title"/>
          <p:cNvSpPr txBox="1">
            <a:spLocks noGrp="1"/>
          </p:cNvSpPr>
          <p:nvPr>
            <p:ph type="title" hasCustomPrompt="1"/>
          </p:nvPr>
        </p:nvSpPr>
        <p:spPr>
          <a:xfrm>
            <a:off x="1270000" y="3289300"/>
            <a:ext cx="21844000" cy="3873500"/>
          </a:xfrm>
          <a:prstGeom prst="rect">
            <a:avLst/>
          </a:prstGeom>
        </p:spPr>
        <p:txBody>
          <a:bodyPr/>
          <a:lstStyle>
            <a:lvl1pPr defTabSz="2438400">
              <a:lnSpc>
                <a:spcPct val="90000"/>
              </a:lnSpc>
              <a:defRPr sz="11600" spc="-348"/>
            </a:lvl1pPr>
          </a:lstStyle>
          <a:p>
            <a:r>
              <a:t>Presentation Title</a:t>
            </a:r>
          </a:p>
        </p:txBody>
      </p:sp>
      <p:sp>
        <p:nvSpPr>
          <p:cNvPr id="24" name="Body Level One…"/>
          <p:cNvSpPr txBox="1">
            <a:spLocks noGrp="1"/>
          </p:cNvSpPr>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Medium"/>
                <a:ea typeface="Graphik-Medium"/>
                <a:cs typeface="Graphik-Medium"/>
                <a:sym typeface="Graphik Medium"/>
              </a:defRPr>
            </a:lvl1pPr>
            <a:lvl2pPr marL="0" indent="0" algn="ctr" defTabSz="825500">
              <a:spcBef>
                <a:spcPts val="0"/>
              </a:spcBef>
              <a:buClrTx/>
              <a:buSzTx/>
              <a:buNone/>
              <a:defRPr sz="6400">
                <a:solidFill>
                  <a:srgbClr val="D5D5D5"/>
                </a:solidFill>
                <a:latin typeface="Graphik-Medium"/>
                <a:ea typeface="Graphik-Medium"/>
                <a:cs typeface="Graphik-Medium"/>
                <a:sym typeface="Graphik Medium"/>
              </a:defRPr>
            </a:lvl2pPr>
            <a:lvl3pPr marL="0" indent="0" algn="ctr" defTabSz="825500">
              <a:spcBef>
                <a:spcPts val="0"/>
              </a:spcBef>
              <a:buClrTx/>
              <a:buSzTx/>
              <a:buNone/>
              <a:defRPr sz="6400">
                <a:solidFill>
                  <a:srgbClr val="D5D5D5"/>
                </a:solidFill>
                <a:latin typeface="Graphik-Medium"/>
                <a:ea typeface="Graphik-Medium"/>
                <a:cs typeface="Graphik-Medium"/>
                <a:sym typeface="Graphik Medium"/>
              </a:defRPr>
            </a:lvl3pPr>
            <a:lvl4pPr marL="0" indent="0" algn="ctr" defTabSz="825500">
              <a:spcBef>
                <a:spcPts val="0"/>
              </a:spcBef>
              <a:buClrTx/>
              <a:buSzTx/>
              <a:buNone/>
              <a:defRPr sz="6400">
                <a:solidFill>
                  <a:srgbClr val="D5D5D5"/>
                </a:solidFill>
                <a:latin typeface="Graphik-Medium"/>
                <a:ea typeface="Graphik-Medium"/>
                <a:cs typeface="Graphik-Medium"/>
                <a:sym typeface="Graphik Medium"/>
              </a:defRPr>
            </a:lvl4pPr>
            <a:lvl5pPr marL="0" indent="0" algn="ctr" defTabSz="825500">
              <a:spcBef>
                <a:spcPts val="0"/>
              </a:spcBef>
              <a:buClrTx/>
              <a:buSzTx/>
              <a:buNone/>
              <a:defRPr sz="6400">
                <a:solidFill>
                  <a:srgbClr val="D5D5D5"/>
                </a:solidFill>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Colourful clouds against a starry night sky"/>
          <p:cNvSpPr>
            <a:spLocks noGrp="1"/>
          </p:cNvSpPr>
          <p:nvPr>
            <p:ph type="pic" idx="21"/>
          </p:nvPr>
        </p:nvSpPr>
        <p:spPr>
          <a:xfrm>
            <a:off x="7962900" y="-25400"/>
            <a:ext cx="20650200" cy="137668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70000" y="3886200"/>
            <a:ext cx="9652000" cy="3200202"/>
          </a:xfrm>
          <a:prstGeom prst="rect">
            <a:avLst/>
          </a:prstGeom>
        </p:spPr>
        <p:txBody>
          <a:bodyPr/>
          <a:lstStyle/>
          <a:p>
            <a:r>
              <a:t>Slide Title</a:t>
            </a:r>
          </a:p>
        </p:txBody>
      </p:sp>
      <p:sp>
        <p:nvSpPr>
          <p:cNvPr id="34" name="Body Level One…"/>
          <p:cNvSpPr txBox="1">
            <a:spLocks noGrp="1"/>
          </p:cNvSpPr>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vl2pPr marL="0" indent="457200" algn="ctr" defTabSz="825500">
              <a:spcBef>
                <a:spcPts val="0"/>
              </a:spcBef>
              <a:buClrTx/>
              <a:buSzTx/>
              <a:buNone/>
              <a:defRPr sz="5400">
                <a:solidFill>
                  <a:srgbClr val="D5D5D5"/>
                </a:solidFill>
                <a:latin typeface="Graphik-Medium"/>
                <a:ea typeface="Graphik-Medium"/>
                <a:cs typeface="Graphik-Medium"/>
                <a:sym typeface="Graphik Medium"/>
              </a:defRPr>
            </a:lvl2pPr>
            <a:lvl3pPr marL="0" indent="914400" algn="ctr" defTabSz="825500">
              <a:spcBef>
                <a:spcPts val="0"/>
              </a:spcBef>
              <a:buClrTx/>
              <a:buSzTx/>
              <a:buNone/>
              <a:defRPr sz="5400">
                <a:solidFill>
                  <a:srgbClr val="D5D5D5"/>
                </a:solidFill>
                <a:latin typeface="Graphik-Medium"/>
                <a:ea typeface="Graphik-Medium"/>
                <a:cs typeface="Graphik-Medium"/>
                <a:sym typeface="Graphik Medium"/>
              </a:defRPr>
            </a:lvl3pPr>
            <a:lvl4pPr marL="0" indent="1371600" algn="ctr" defTabSz="825500">
              <a:spcBef>
                <a:spcPts val="0"/>
              </a:spcBef>
              <a:buClrTx/>
              <a:buSzTx/>
              <a:buNone/>
              <a:defRPr sz="5400">
                <a:solidFill>
                  <a:srgbClr val="D5D5D5"/>
                </a:solidFill>
                <a:latin typeface="Graphik-Medium"/>
                <a:ea typeface="Graphik-Medium"/>
                <a:cs typeface="Graphik-Medium"/>
                <a:sym typeface="Graphik Medium"/>
              </a:defRPr>
            </a:lvl4pPr>
            <a:lvl5pPr marL="0" indent="1828800" algn="ctr" defTabSz="825500">
              <a:spcBef>
                <a:spcPts val="0"/>
              </a:spcBef>
              <a:buClrTx/>
              <a:buSzTx/>
              <a:buNone/>
              <a:defRPr sz="5400">
                <a:solidFill>
                  <a:srgbClr val="D5D5D5"/>
                </a:solidFill>
                <a:latin typeface="Graphik-Medium"/>
                <a:ea typeface="Graphik-Medium"/>
                <a:cs typeface="Graphik-Medium"/>
                <a:sym typeface="Graphik Medium"/>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1270000" y="4269316"/>
            <a:ext cx="21844000" cy="8432801"/>
          </a:xfrm>
          <a:prstGeom prst="rect">
            <a:avLst/>
          </a:prstGeom>
        </p:spPr>
        <p:txBody>
          <a:bodyPr numCol="2" spcCol="109220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Northern Lights display over a snowy mountain landscape"/>
          <p:cNvSpPr>
            <a:spLocks noGrp="1"/>
          </p:cNvSpPr>
          <p:nvPr>
            <p:ph type="pic" idx="21"/>
          </p:nvPr>
        </p:nvSpPr>
        <p:spPr>
          <a:xfrm>
            <a:off x="12204700" y="-2277533"/>
            <a:ext cx="12192000" cy="18271067"/>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1270000" y="838200"/>
            <a:ext cx="9652000" cy="1549400"/>
          </a:xfrm>
          <a:prstGeom prst="rect">
            <a:avLst/>
          </a:prstGeom>
        </p:spPr>
        <p:txBody>
          <a:bodyPr/>
          <a:lstStyle/>
          <a:p>
            <a:r>
              <a:t>Slide Title</a:t>
            </a:r>
          </a:p>
        </p:txBody>
      </p:sp>
      <p:sp>
        <p:nvSpPr>
          <p:cNvPr id="62" name="Body Level One…"/>
          <p:cNvSpPr txBox="1">
            <a:spLocks noGrp="1"/>
          </p:cNvSpPr>
          <p:nvPr>
            <p:ph type="body" sz="half" idx="1" hasCustomPrompt="1"/>
          </p:nvPr>
        </p:nvSpPr>
        <p:spPr>
          <a:xfrm>
            <a:off x="1270000" y="4267200"/>
            <a:ext cx="9652000" cy="8432800"/>
          </a:xfrm>
          <a:prstGeom prst="rect">
            <a:avLst/>
          </a:prstGeom>
        </p:spPr>
        <p:txBody>
          <a:bodyPr/>
          <a:lstStyle/>
          <a:p>
            <a:r>
              <a:t>Slide bullet text</a:t>
            </a:r>
          </a:p>
          <a:p>
            <a:pPr lvl="1"/>
            <a:endParaRPr/>
          </a:p>
          <a:p>
            <a:pPr lvl="2"/>
            <a:endParaRPr/>
          </a:p>
          <a:p>
            <a:pPr lvl="3"/>
            <a:endParaRPr/>
          </a:p>
          <a:p>
            <a:pPr lvl="4"/>
            <a:endParaRPr/>
          </a:p>
        </p:txBody>
      </p:sp>
      <p:sp>
        <p:nvSpPr>
          <p:cNvPr id="63" name="Slide Subtitle"/>
          <p:cNvSpPr txBox="1">
            <a:spLocks noGrp="1"/>
          </p:cNvSpPr>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Slide Subtitle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00FF00"/>
                    </a:gs>
                    <a:gs pos="100000">
                      <a:srgbClr val="007DFF"/>
                    </a:gs>
                  </a:gsLst>
                  <a:lin ang="3965999" scaled="0"/>
                </a:gradFill>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70000" y="812800"/>
            <a:ext cx="21844000" cy="1562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buClrTx/>
              <a:buSzTx/>
              <a:buNone/>
              <a:defRPr sz="5500" spc="-55"/>
            </a:lvl1pPr>
            <a:lvl2pPr marL="0" indent="457200" defTabSz="825500">
              <a:buClrTx/>
              <a:buSzTx/>
              <a:buNone/>
              <a:defRPr sz="5500" spc="-55"/>
            </a:lvl2pPr>
            <a:lvl3pPr marL="0" indent="914400" defTabSz="825500">
              <a:buClrTx/>
              <a:buSzTx/>
              <a:buNone/>
              <a:defRPr sz="5500" spc="-55"/>
            </a:lvl3pPr>
            <a:lvl4pPr marL="0" indent="1371600" defTabSz="825500">
              <a:buClrTx/>
              <a:buSzTx/>
              <a:buNone/>
              <a:defRPr sz="5500" spc="-55"/>
            </a:lvl4pPr>
            <a:lvl5pPr marL="0" indent="1828800" defTabSz="825500">
              <a:buClrTx/>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0000"/>
            </a:gs>
            <a:gs pos="100000">
              <a:srgbClr val="3B3B3B"/>
            </a:gs>
          </a:gsLst>
          <a:lin ang="5400000" scaled="0"/>
        </a:gra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70000" y="812800"/>
            <a:ext cx="21844000" cy="15574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Slide Title</a:t>
            </a:r>
          </a:p>
        </p:txBody>
      </p:sp>
      <p:sp>
        <p:nvSpPr>
          <p:cNvPr id="3" name="Body Level One…"/>
          <p:cNvSpPr txBox="1">
            <a:spLocks noGrp="1"/>
          </p:cNvSpPr>
          <p:nvPr>
            <p:ph type="body" idx="1" hasCustomPrompt="1"/>
          </p:nvPr>
        </p:nvSpPr>
        <p:spPr>
          <a:xfrm>
            <a:off x="1270000" y="4267200"/>
            <a:ext cx="21844000" cy="8432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solidFill>
                  <a:srgbClr val="FFFFFF"/>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data.world/rflprr/iphone-sales/workspace/project-summary?agentid=rflprr&amp;datasetid=iphone-sales" TargetMode="External"/><Relationship Id="rId2" Type="http://schemas.openxmlformats.org/officeDocument/2006/relationships/hyperlink" Target="https://www.dnaindia.com/technology/report-apple-iphone-in-india-likely-get-cheaper-as-government-announces-relief-for-manufacturers-3020765" TargetMode="External"/><Relationship Id="rId1" Type="http://schemas.openxmlformats.org/officeDocument/2006/relationships/slideLayout" Target="../slideLayouts/slideLayout4.xml"/><Relationship Id="rId6" Type="http://schemas.openxmlformats.org/officeDocument/2006/relationships/hyperlink" Target="https://matplotlib.org/" TargetMode="External"/><Relationship Id="rId5" Type="http://schemas.openxmlformats.org/officeDocument/2006/relationships/hyperlink" Target="https://pandas.pydata.org/" TargetMode="External"/><Relationship Id="rId4" Type="http://schemas.openxmlformats.org/officeDocument/2006/relationships/hyperlink" Target="https://www.indiatoday.in/technology/news/appl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www.quora.com/Why-do-people-purchase-an-iPhone-in-India"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apple-emblem.jpg" descr="apple-emblem.jpg"/>
          <p:cNvPicPr>
            <a:picLocks noChangeAspect="1"/>
          </p:cNvPicPr>
          <p:nvPr/>
        </p:nvPicPr>
        <p:blipFill>
          <a:blip r:embed="rId2"/>
          <a:stretch>
            <a:fillRect/>
          </a:stretch>
        </p:blipFill>
        <p:spPr>
          <a:xfrm>
            <a:off x="10144583" y="675767"/>
            <a:ext cx="4094833" cy="3374142"/>
          </a:xfrm>
          <a:prstGeom prst="rect">
            <a:avLst/>
          </a:prstGeom>
          <a:ln w="12700">
            <a:miter lim="400000"/>
          </a:ln>
        </p:spPr>
      </p:pic>
      <p:sp>
        <p:nvSpPr>
          <p:cNvPr id="152" name="How APPLE captured…"/>
          <p:cNvSpPr txBox="1">
            <a:spLocks noGrp="1"/>
          </p:cNvSpPr>
          <p:nvPr>
            <p:ph type="title"/>
          </p:nvPr>
        </p:nvSpPr>
        <p:spPr>
          <a:xfrm>
            <a:off x="1270000" y="4283015"/>
            <a:ext cx="21844000" cy="3879454"/>
          </a:xfrm>
          <a:prstGeom prst="rect">
            <a:avLst/>
          </a:prstGeom>
        </p:spPr>
        <p:txBody>
          <a:bodyPr/>
          <a:lstStyle/>
          <a:p>
            <a:pPr>
              <a:defRPr>
                <a:gradFill flip="none" rotWithShape="1">
                  <a:gsLst>
                    <a:gs pos="0">
                      <a:srgbClr val="00E8FF"/>
                    </a:gs>
                    <a:gs pos="100000">
                      <a:srgbClr val="FF00F7"/>
                    </a:gs>
                  </a:gsLst>
                  <a:lin ang="5217465" scaled="0"/>
                </a:gradFill>
              </a:defRPr>
            </a:pPr>
            <a:r>
              <a:t>How APPLE captured </a:t>
            </a:r>
          </a:p>
          <a:p>
            <a:pPr>
              <a:defRPr>
                <a:gradFill flip="none" rotWithShape="1">
                  <a:gsLst>
                    <a:gs pos="0">
                      <a:srgbClr val="00E8FF"/>
                    </a:gs>
                    <a:gs pos="100000">
                      <a:srgbClr val="FF00F7"/>
                    </a:gs>
                  </a:gsLst>
                  <a:lin ang="5217465" scaled="0"/>
                </a:gradFill>
              </a:defRPr>
            </a:pPr>
            <a:r>
              <a:t>Indian market</a:t>
            </a:r>
          </a:p>
        </p:txBody>
      </p:sp>
      <p:sp>
        <p:nvSpPr>
          <p:cNvPr id="153" name="Presented by:…"/>
          <p:cNvSpPr txBox="1">
            <a:spLocks noGrp="1"/>
          </p:cNvSpPr>
          <p:nvPr>
            <p:ph type="body" sz="quarter" idx="1"/>
          </p:nvPr>
        </p:nvSpPr>
        <p:spPr>
          <a:xfrm>
            <a:off x="1270000" y="7978715"/>
            <a:ext cx="21844000" cy="2512352"/>
          </a:xfrm>
          <a:prstGeom prst="rect">
            <a:avLst/>
          </a:prstGeom>
        </p:spPr>
        <p:txBody>
          <a:bodyPr/>
          <a:lstStyle/>
          <a:p>
            <a:pPr defTabSz="610870">
              <a:defRPr sz="4736"/>
            </a:pPr>
            <a:r>
              <a:t>Presented by:</a:t>
            </a:r>
          </a:p>
          <a:p>
            <a:pPr defTabSz="610870">
              <a:defRPr sz="4736"/>
            </a:pPr>
            <a:r>
              <a:t>Yash Gupta (2205053)</a:t>
            </a:r>
          </a:p>
          <a:p>
            <a:pPr defTabSz="610870">
              <a:defRPr sz="4736"/>
            </a:pPr>
            <a:r>
              <a:t>TY IT DA-2</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1CE21-54D4-E1F3-4FA0-3ABDA03B2AE2}"/>
              </a:ext>
            </a:extLst>
          </p:cNvPr>
          <p:cNvSpPr>
            <a:spLocks noGrp="1"/>
          </p:cNvSpPr>
          <p:nvPr>
            <p:ph type="title"/>
          </p:nvPr>
        </p:nvSpPr>
        <p:spPr/>
        <p:txBody>
          <a:bodyPr/>
          <a:lstStyle/>
          <a:p>
            <a:r>
              <a:rPr lang="en-US" dirty="0"/>
              <a:t>Data Visualization</a:t>
            </a:r>
          </a:p>
        </p:txBody>
      </p:sp>
      <p:sp>
        <p:nvSpPr>
          <p:cNvPr id="4" name="Text Placeholder 3">
            <a:extLst>
              <a:ext uri="{FF2B5EF4-FFF2-40B4-BE49-F238E27FC236}">
                <a16:creationId xmlns:a16="http://schemas.microsoft.com/office/drawing/2014/main" id="{4B82732A-F77F-EA68-F87D-A9980AE2CAF8}"/>
              </a:ext>
            </a:extLst>
          </p:cNvPr>
          <p:cNvSpPr>
            <a:spLocks noGrp="1"/>
          </p:cNvSpPr>
          <p:nvPr>
            <p:ph type="body" idx="1"/>
          </p:nvPr>
        </p:nvSpPr>
        <p:spPr>
          <a:xfrm>
            <a:off x="1270000" y="2641600"/>
            <a:ext cx="21844000" cy="8432800"/>
          </a:xfrm>
        </p:spPr>
        <p:txBody>
          <a:bodyPr/>
          <a:lstStyle/>
          <a:p>
            <a:pPr marL="0" indent="0" algn="ctr">
              <a:buNone/>
            </a:pPr>
            <a:r>
              <a:rPr lang="en-US" dirty="0"/>
              <a:t>Here’s a graph that shows the MRP and the sales prices of various iPhones before they were manufactured in India</a:t>
            </a:r>
          </a:p>
        </p:txBody>
      </p:sp>
      <p:pic>
        <p:nvPicPr>
          <p:cNvPr id="5" name="Picture 4">
            <a:extLst>
              <a:ext uri="{FF2B5EF4-FFF2-40B4-BE49-F238E27FC236}">
                <a16:creationId xmlns:a16="http://schemas.microsoft.com/office/drawing/2014/main" id="{0129ABD4-5065-35FA-71CC-C9E22D6F3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776" y="4635911"/>
            <a:ext cx="14468447" cy="8122323"/>
          </a:xfrm>
          <a:prstGeom prst="rect">
            <a:avLst/>
          </a:prstGeom>
        </p:spPr>
      </p:pic>
    </p:spTree>
    <p:extLst>
      <p:ext uri="{BB962C8B-B14F-4D97-AF65-F5344CB8AC3E}">
        <p14:creationId xmlns:p14="http://schemas.microsoft.com/office/powerpoint/2010/main" val="287446846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282A5-8ECE-7E15-D0D8-6604A7D3D43B}"/>
              </a:ext>
            </a:extLst>
          </p:cNvPr>
          <p:cNvSpPr>
            <a:spLocks noGrp="1"/>
          </p:cNvSpPr>
          <p:nvPr>
            <p:ph type="title"/>
          </p:nvPr>
        </p:nvSpPr>
        <p:spPr>
          <a:xfrm>
            <a:off x="1270000" y="5129561"/>
            <a:ext cx="21844000" cy="3456878"/>
          </a:xfrm>
        </p:spPr>
        <p:txBody>
          <a:bodyPr>
            <a:normAutofit/>
          </a:bodyPr>
          <a:lstStyle/>
          <a:p>
            <a:r>
              <a:rPr lang="en-US" dirty="0"/>
              <a:t>After shifting their manufacturing unit in India, Apple saw a rapid growth in Indian market.</a:t>
            </a:r>
          </a:p>
        </p:txBody>
      </p:sp>
    </p:spTree>
    <p:extLst>
      <p:ext uri="{BB962C8B-B14F-4D97-AF65-F5344CB8AC3E}">
        <p14:creationId xmlns:p14="http://schemas.microsoft.com/office/powerpoint/2010/main" val="312989981"/>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41B9C-9D61-60A2-78C1-29ABC421A31C}"/>
              </a:ext>
            </a:extLst>
          </p:cNvPr>
          <p:cNvSpPr>
            <a:spLocks noGrp="1"/>
          </p:cNvSpPr>
          <p:nvPr>
            <p:ph type="title"/>
          </p:nvPr>
        </p:nvSpPr>
        <p:spPr>
          <a:xfrm>
            <a:off x="1270000" y="57795"/>
            <a:ext cx="21844000" cy="1557437"/>
          </a:xfrm>
        </p:spPr>
        <p:txBody>
          <a:bodyPr/>
          <a:lstStyle/>
          <a:p>
            <a:r>
              <a:rPr lang="en-US" dirty="0"/>
              <a:t>Data Visualization </a:t>
            </a:r>
          </a:p>
        </p:txBody>
      </p:sp>
      <p:sp>
        <p:nvSpPr>
          <p:cNvPr id="4" name="Text Placeholder 3">
            <a:extLst>
              <a:ext uri="{FF2B5EF4-FFF2-40B4-BE49-F238E27FC236}">
                <a16:creationId xmlns:a16="http://schemas.microsoft.com/office/drawing/2014/main" id="{9CBF0674-FF94-0BEE-42A8-E73E6B4A4D64}"/>
              </a:ext>
            </a:extLst>
          </p:cNvPr>
          <p:cNvSpPr>
            <a:spLocks noGrp="1"/>
          </p:cNvSpPr>
          <p:nvPr>
            <p:ph type="body" idx="1"/>
          </p:nvPr>
        </p:nvSpPr>
        <p:spPr>
          <a:xfrm>
            <a:off x="1270000" y="1615232"/>
            <a:ext cx="21844000" cy="8432800"/>
          </a:xfrm>
        </p:spPr>
        <p:txBody>
          <a:bodyPr/>
          <a:lstStyle/>
          <a:p>
            <a:pPr marL="0" indent="0" algn="ctr">
              <a:buNone/>
            </a:pPr>
            <a:r>
              <a:rPr lang="en-US" dirty="0"/>
              <a:t>Here you can see the no. of iPhone units sold on Flipkart after Apple shifted their manufacturing in India</a:t>
            </a:r>
          </a:p>
          <a:p>
            <a:pPr marL="0" indent="0" algn="ctr">
              <a:buNone/>
            </a:pPr>
            <a:endParaRPr lang="en-US" dirty="0"/>
          </a:p>
        </p:txBody>
      </p:sp>
      <p:pic>
        <p:nvPicPr>
          <p:cNvPr id="6" name="Picture 5">
            <a:extLst>
              <a:ext uri="{FF2B5EF4-FFF2-40B4-BE49-F238E27FC236}">
                <a16:creationId xmlns:a16="http://schemas.microsoft.com/office/drawing/2014/main" id="{DBF9559F-25D2-EC3E-99D6-46964057C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9511106" y="8614892"/>
            <a:ext cx="3565568" cy="6238598"/>
          </a:xfrm>
          <a:prstGeom prst="rect">
            <a:avLst/>
          </a:prstGeom>
        </p:spPr>
      </p:pic>
      <p:pic>
        <p:nvPicPr>
          <p:cNvPr id="8" name="Picture 7">
            <a:extLst>
              <a:ext uri="{FF2B5EF4-FFF2-40B4-BE49-F238E27FC236}">
                <a16:creationId xmlns:a16="http://schemas.microsoft.com/office/drawing/2014/main" id="{BD5B5A56-1958-0762-23BB-E93A4E844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724" y="3301391"/>
            <a:ext cx="4078808" cy="6430227"/>
          </a:xfrm>
          <a:prstGeom prst="rect">
            <a:avLst/>
          </a:prstGeom>
        </p:spPr>
      </p:pic>
      <p:pic>
        <p:nvPicPr>
          <p:cNvPr id="10" name="Picture 9">
            <a:extLst>
              <a:ext uri="{FF2B5EF4-FFF2-40B4-BE49-F238E27FC236}">
                <a16:creationId xmlns:a16="http://schemas.microsoft.com/office/drawing/2014/main" id="{DFB73831-AF3C-1479-9C7A-7022402AFF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0644" y="3301391"/>
            <a:ext cx="4279217" cy="6414081"/>
          </a:xfrm>
          <a:prstGeom prst="rect">
            <a:avLst/>
          </a:prstGeom>
        </p:spPr>
      </p:pic>
      <p:pic>
        <p:nvPicPr>
          <p:cNvPr id="12" name="Picture 11">
            <a:extLst>
              <a:ext uri="{FF2B5EF4-FFF2-40B4-BE49-F238E27FC236}">
                <a16:creationId xmlns:a16="http://schemas.microsoft.com/office/drawing/2014/main" id="{12899D8A-06ED-D0C3-C40C-3015083AE8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0462" y="3301391"/>
            <a:ext cx="4726856" cy="6430227"/>
          </a:xfrm>
          <a:prstGeom prst="rect">
            <a:avLst/>
          </a:prstGeom>
        </p:spPr>
      </p:pic>
      <p:pic>
        <p:nvPicPr>
          <p:cNvPr id="14" name="Picture 13">
            <a:extLst>
              <a:ext uri="{FF2B5EF4-FFF2-40B4-BE49-F238E27FC236}">
                <a16:creationId xmlns:a16="http://schemas.microsoft.com/office/drawing/2014/main" id="{9FFC7745-6260-AD05-8A8D-AFFA2090B4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24669" y="3301391"/>
            <a:ext cx="4726856" cy="6430227"/>
          </a:xfrm>
          <a:prstGeom prst="rect">
            <a:avLst/>
          </a:prstGeom>
        </p:spPr>
      </p:pic>
      <p:pic>
        <p:nvPicPr>
          <p:cNvPr id="16" name="Picture 15">
            <a:extLst>
              <a:ext uri="{FF2B5EF4-FFF2-40B4-BE49-F238E27FC236}">
                <a16:creationId xmlns:a16="http://schemas.microsoft.com/office/drawing/2014/main" id="{E1929F1C-2150-9AC5-8604-166B24D8D8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52158" y="3301391"/>
            <a:ext cx="5225284" cy="6430227"/>
          </a:xfrm>
          <a:prstGeom prst="rect">
            <a:avLst/>
          </a:prstGeom>
        </p:spPr>
      </p:pic>
    </p:spTree>
    <p:extLst>
      <p:ext uri="{BB962C8B-B14F-4D97-AF65-F5344CB8AC3E}">
        <p14:creationId xmlns:p14="http://schemas.microsoft.com/office/powerpoint/2010/main" val="222131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20A4-D827-564D-9FDF-9C90246696FE}"/>
              </a:ext>
            </a:extLst>
          </p:cNvPr>
          <p:cNvSpPr>
            <a:spLocks noGrp="1"/>
          </p:cNvSpPr>
          <p:nvPr>
            <p:ph type="title"/>
          </p:nvPr>
        </p:nvSpPr>
        <p:spPr/>
        <p:txBody>
          <a:bodyPr/>
          <a:lstStyle/>
          <a:p>
            <a:r>
              <a:rPr lang="en-US" dirty="0"/>
              <a:t>Data Visualization</a:t>
            </a:r>
          </a:p>
        </p:txBody>
      </p:sp>
      <p:sp>
        <p:nvSpPr>
          <p:cNvPr id="4" name="Text Placeholder 3">
            <a:extLst>
              <a:ext uri="{FF2B5EF4-FFF2-40B4-BE49-F238E27FC236}">
                <a16:creationId xmlns:a16="http://schemas.microsoft.com/office/drawing/2014/main" id="{2B98EDBD-E67E-7C8B-BDF3-53C62D338823}"/>
              </a:ext>
            </a:extLst>
          </p:cNvPr>
          <p:cNvSpPr>
            <a:spLocks noGrp="1"/>
          </p:cNvSpPr>
          <p:nvPr>
            <p:ph type="body" idx="1"/>
          </p:nvPr>
        </p:nvSpPr>
        <p:spPr>
          <a:xfrm>
            <a:off x="1270000" y="2641600"/>
            <a:ext cx="21844000" cy="8432800"/>
          </a:xfrm>
        </p:spPr>
        <p:txBody>
          <a:bodyPr/>
          <a:lstStyle/>
          <a:p>
            <a:pPr marL="0" indent="0" algn="ctr">
              <a:buNone/>
            </a:pPr>
            <a:r>
              <a:rPr lang="en-US" dirty="0"/>
              <a:t>Here you can see the discounts that were offered on iPhones after the setup of manufacturing unit in India</a:t>
            </a:r>
          </a:p>
        </p:txBody>
      </p:sp>
      <p:pic>
        <p:nvPicPr>
          <p:cNvPr id="6" name="Picture 5">
            <a:extLst>
              <a:ext uri="{FF2B5EF4-FFF2-40B4-BE49-F238E27FC236}">
                <a16:creationId xmlns:a16="http://schemas.microsoft.com/office/drawing/2014/main" id="{63BDE680-0CB0-D39B-62BE-A7ADF8C1E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8666" y="9273912"/>
            <a:ext cx="7772400" cy="4092068"/>
          </a:xfrm>
          <a:prstGeom prst="rect">
            <a:avLst/>
          </a:prstGeom>
        </p:spPr>
      </p:pic>
      <p:pic>
        <p:nvPicPr>
          <p:cNvPr id="8" name="Picture 7">
            <a:extLst>
              <a:ext uri="{FF2B5EF4-FFF2-40B4-BE49-F238E27FC236}">
                <a16:creationId xmlns:a16="http://schemas.microsoft.com/office/drawing/2014/main" id="{1AF72B60-48FE-C87F-32F4-FBFB4480C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801" y="9290762"/>
            <a:ext cx="6707372" cy="4092068"/>
          </a:xfrm>
          <a:prstGeom prst="rect">
            <a:avLst/>
          </a:prstGeom>
        </p:spPr>
      </p:pic>
      <p:pic>
        <p:nvPicPr>
          <p:cNvPr id="10" name="Picture 9">
            <a:extLst>
              <a:ext uri="{FF2B5EF4-FFF2-40B4-BE49-F238E27FC236}">
                <a16:creationId xmlns:a16="http://schemas.microsoft.com/office/drawing/2014/main" id="{060B76B8-DFC7-CD7B-CB4D-8146405710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28" y="4367984"/>
            <a:ext cx="7221573" cy="4433172"/>
          </a:xfrm>
          <a:prstGeom prst="rect">
            <a:avLst/>
          </a:prstGeom>
        </p:spPr>
      </p:pic>
      <p:pic>
        <p:nvPicPr>
          <p:cNvPr id="12" name="Picture 11">
            <a:extLst>
              <a:ext uri="{FF2B5EF4-FFF2-40B4-BE49-F238E27FC236}">
                <a16:creationId xmlns:a16="http://schemas.microsoft.com/office/drawing/2014/main" id="{9913EC90-83A4-2FDD-2935-B89F947E5E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9323" y="4365464"/>
            <a:ext cx="6685354" cy="4433172"/>
          </a:xfrm>
          <a:prstGeom prst="rect">
            <a:avLst/>
          </a:prstGeom>
        </p:spPr>
      </p:pic>
      <p:pic>
        <p:nvPicPr>
          <p:cNvPr id="14" name="Picture 13">
            <a:extLst>
              <a:ext uri="{FF2B5EF4-FFF2-40B4-BE49-F238E27FC236}">
                <a16:creationId xmlns:a16="http://schemas.microsoft.com/office/drawing/2014/main" id="{A0D35684-E614-5B62-B234-C9895FB3A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04866" y="4365464"/>
            <a:ext cx="6397156" cy="4433172"/>
          </a:xfrm>
          <a:prstGeom prst="rect">
            <a:avLst/>
          </a:prstGeom>
        </p:spPr>
      </p:pic>
    </p:spTree>
    <p:extLst>
      <p:ext uri="{BB962C8B-B14F-4D97-AF65-F5344CB8AC3E}">
        <p14:creationId xmlns:p14="http://schemas.microsoft.com/office/powerpoint/2010/main" val="41908043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AF26F-C6EC-FAAB-7287-BB18648B0682}"/>
              </a:ext>
            </a:extLst>
          </p:cNvPr>
          <p:cNvSpPr>
            <a:spLocks noGrp="1"/>
          </p:cNvSpPr>
          <p:nvPr>
            <p:ph type="title"/>
          </p:nvPr>
        </p:nvSpPr>
        <p:spPr/>
        <p:txBody>
          <a:bodyPr/>
          <a:lstStyle/>
          <a:p>
            <a:r>
              <a:rPr lang="en-US" dirty="0"/>
              <a:t>Data Visualization</a:t>
            </a:r>
          </a:p>
        </p:txBody>
      </p:sp>
      <p:sp>
        <p:nvSpPr>
          <p:cNvPr id="4" name="Text Placeholder 3">
            <a:extLst>
              <a:ext uri="{FF2B5EF4-FFF2-40B4-BE49-F238E27FC236}">
                <a16:creationId xmlns:a16="http://schemas.microsoft.com/office/drawing/2014/main" id="{DE6CF76B-90FB-91EC-73E4-2763BFB748C6}"/>
              </a:ext>
            </a:extLst>
          </p:cNvPr>
          <p:cNvSpPr>
            <a:spLocks noGrp="1"/>
          </p:cNvSpPr>
          <p:nvPr>
            <p:ph type="body" idx="1"/>
          </p:nvPr>
        </p:nvSpPr>
        <p:spPr>
          <a:xfrm>
            <a:off x="1270000" y="2641600"/>
            <a:ext cx="21844000" cy="8432800"/>
          </a:xfrm>
        </p:spPr>
        <p:txBody>
          <a:bodyPr/>
          <a:lstStyle/>
          <a:p>
            <a:pPr marL="0" indent="0" algn="ctr">
              <a:buNone/>
            </a:pPr>
            <a:r>
              <a:rPr lang="en-US" dirty="0"/>
              <a:t>Here’s a graph that shows the MRP and the sales prices of various iPhones after they were manufactured in India</a:t>
            </a:r>
          </a:p>
        </p:txBody>
      </p:sp>
      <p:pic>
        <p:nvPicPr>
          <p:cNvPr id="5" name="Picture 4">
            <a:extLst>
              <a:ext uri="{FF2B5EF4-FFF2-40B4-BE49-F238E27FC236}">
                <a16:creationId xmlns:a16="http://schemas.microsoft.com/office/drawing/2014/main" id="{8FFCE9F6-E6DC-4C1F-DE1C-9C3ECA4BF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7842" y="4904455"/>
            <a:ext cx="14248316" cy="7998745"/>
          </a:xfrm>
          <a:prstGeom prst="rect">
            <a:avLst/>
          </a:prstGeom>
        </p:spPr>
      </p:pic>
    </p:spTree>
    <p:extLst>
      <p:ext uri="{BB962C8B-B14F-4D97-AF65-F5344CB8AC3E}">
        <p14:creationId xmlns:p14="http://schemas.microsoft.com/office/powerpoint/2010/main" val="21605852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A898D-AC8E-199E-EC9E-FC6673D3C6EF}"/>
              </a:ext>
            </a:extLst>
          </p:cNvPr>
          <p:cNvSpPr>
            <a:spLocks noGrp="1"/>
          </p:cNvSpPr>
          <p:nvPr>
            <p:ph type="title"/>
          </p:nvPr>
        </p:nvSpPr>
        <p:spPr/>
        <p:txBody>
          <a:bodyPr/>
          <a:lstStyle/>
          <a:p>
            <a:r>
              <a:rPr lang="en-US" dirty="0"/>
              <a:t>Data Visualization</a:t>
            </a:r>
          </a:p>
        </p:txBody>
      </p:sp>
      <p:sp>
        <p:nvSpPr>
          <p:cNvPr id="4" name="Text Placeholder 3">
            <a:extLst>
              <a:ext uri="{FF2B5EF4-FFF2-40B4-BE49-F238E27FC236}">
                <a16:creationId xmlns:a16="http://schemas.microsoft.com/office/drawing/2014/main" id="{0086F041-5A99-9A7E-879E-ED499ECFB50F}"/>
              </a:ext>
            </a:extLst>
          </p:cNvPr>
          <p:cNvSpPr>
            <a:spLocks noGrp="1"/>
          </p:cNvSpPr>
          <p:nvPr>
            <p:ph type="body" idx="1"/>
          </p:nvPr>
        </p:nvSpPr>
        <p:spPr>
          <a:xfrm>
            <a:off x="1270000" y="2641600"/>
            <a:ext cx="21844000" cy="8432800"/>
          </a:xfrm>
        </p:spPr>
        <p:txBody>
          <a:bodyPr/>
          <a:lstStyle/>
          <a:p>
            <a:pPr marL="0" indent="0" algn="ctr">
              <a:buNone/>
            </a:pPr>
            <a:r>
              <a:rPr lang="en-US" dirty="0"/>
              <a:t>Here we can compare the Quarterly sales and revenue data of iPhones before and after they were manufactured in India.</a:t>
            </a:r>
          </a:p>
          <a:p>
            <a:pPr marL="0" indent="0">
              <a:buNone/>
            </a:pPr>
            <a:endParaRPr lang="en-US" dirty="0"/>
          </a:p>
        </p:txBody>
      </p:sp>
      <p:sp>
        <p:nvSpPr>
          <p:cNvPr id="6" name="TextBox 5">
            <a:extLst>
              <a:ext uri="{FF2B5EF4-FFF2-40B4-BE49-F238E27FC236}">
                <a16:creationId xmlns:a16="http://schemas.microsoft.com/office/drawing/2014/main" id="{83B3242D-6206-D365-C065-1CAF27F26899}"/>
              </a:ext>
            </a:extLst>
          </p:cNvPr>
          <p:cNvSpPr txBox="1"/>
          <p:nvPr/>
        </p:nvSpPr>
        <p:spPr>
          <a:xfrm>
            <a:off x="4474167" y="5990457"/>
            <a:ext cx="279895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600" dirty="0">
                <a:solidFill>
                  <a:srgbClr val="FFFFFE"/>
                </a:solidFill>
              </a:rPr>
              <a:t>Before</a:t>
            </a:r>
          </a:p>
        </p:txBody>
      </p:sp>
      <p:sp>
        <p:nvSpPr>
          <p:cNvPr id="7" name="TextBox 6">
            <a:extLst>
              <a:ext uri="{FF2B5EF4-FFF2-40B4-BE49-F238E27FC236}">
                <a16:creationId xmlns:a16="http://schemas.microsoft.com/office/drawing/2014/main" id="{60D98A4A-9717-11B3-7DD2-CCBEA1EE1A94}"/>
              </a:ext>
            </a:extLst>
          </p:cNvPr>
          <p:cNvSpPr txBox="1"/>
          <p:nvPr/>
        </p:nvSpPr>
        <p:spPr>
          <a:xfrm>
            <a:off x="17007476" y="5968154"/>
            <a:ext cx="279895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600" dirty="0">
                <a:solidFill>
                  <a:srgbClr val="FFFFFE"/>
                </a:solidFill>
              </a:rPr>
              <a:t>After</a:t>
            </a:r>
          </a:p>
        </p:txBody>
      </p:sp>
      <p:pic>
        <p:nvPicPr>
          <p:cNvPr id="9" name="Picture 8">
            <a:extLst>
              <a:ext uri="{FF2B5EF4-FFF2-40B4-BE49-F238E27FC236}">
                <a16:creationId xmlns:a16="http://schemas.microsoft.com/office/drawing/2014/main" id="{E397DCED-803B-22DB-C456-227563E24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3" y="6951257"/>
            <a:ext cx="10953279" cy="3250105"/>
          </a:xfrm>
          <a:prstGeom prst="rect">
            <a:avLst/>
          </a:prstGeom>
        </p:spPr>
      </p:pic>
      <p:pic>
        <p:nvPicPr>
          <p:cNvPr id="11" name="Picture 10">
            <a:extLst>
              <a:ext uri="{FF2B5EF4-FFF2-40B4-BE49-F238E27FC236}">
                <a16:creationId xmlns:a16="http://schemas.microsoft.com/office/drawing/2014/main" id="{B4DD1FDD-FAA9-F367-F101-05D0EF07D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4694" y="6896566"/>
            <a:ext cx="11137592" cy="3304795"/>
          </a:xfrm>
          <a:prstGeom prst="rect">
            <a:avLst/>
          </a:prstGeom>
        </p:spPr>
      </p:pic>
    </p:spTree>
    <p:extLst>
      <p:ext uri="{BB962C8B-B14F-4D97-AF65-F5344CB8AC3E}">
        <p14:creationId xmlns:p14="http://schemas.microsoft.com/office/powerpoint/2010/main" val="58261421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A1E7C-1431-0DAD-575C-EFD71DC55AE4}"/>
              </a:ext>
            </a:extLst>
          </p:cNvPr>
          <p:cNvSpPr>
            <a:spLocks noGrp="1"/>
          </p:cNvSpPr>
          <p:nvPr>
            <p:ph type="title"/>
          </p:nvPr>
        </p:nvSpPr>
        <p:spPr>
          <a:xfrm>
            <a:off x="1270000" y="1105838"/>
            <a:ext cx="21844000" cy="1557437"/>
          </a:xfrm>
        </p:spPr>
        <p:txBody>
          <a:bodyPr/>
          <a:lstStyle/>
          <a:p>
            <a:r>
              <a:rPr lang="en-US" dirty="0"/>
              <a:t>Thank You </a:t>
            </a:r>
          </a:p>
        </p:txBody>
      </p:sp>
      <p:sp>
        <p:nvSpPr>
          <p:cNvPr id="4" name="Text Placeholder 2">
            <a:extLst>
              <a:ext uri="{FF2B5EF4-FFF2-40B4-BE49-F238E27FC236}">
                <a16:creationId xmlns:a16="http://schemas.microsoft.com/office/drawing/2014/main" id="{532A7294-CA52-172E-0823-EEC9AB5BAB6B}"/>
              </a:ext>
            </a:extLst>
          </p:cNvPr>
          <p:cNvSpPr>
            <a:spLocks noGrp="1"/>
          </p:cNvSpPr>
          <p:nvPr>
            <p:ph type="body" sz="quarter" idx="21"/>
          </p:nvPr>
        </p:nvSpPr>
        <p:spPr>
          <a:xfrm>
            <a:off x="1270000" y="3137210"/>
            <a:ext cx="21844000" cy="1016000"/>
          </a:xfrm>
        </p:spPr>
        <p:txBody>
          <a:bodyPr/>
          <a:lstStyle/>
          <a:p>
            <a:r>
              <a:rPr lang="en-US" dirty="0"/>
              <a:t>References</a:t>
            </a:r>
          </a:p>
        </p:txBody>
      </p:sp>
      <p:sp>
        <p:nvSpPr>
          <p:cNvPr id="5" name="Text Placeholder 3">
            <a:extLst>
              <a:ext uri="{FF2B5EF4-FFF2-40B4-BE49-F238E27FC236}">
                <a16:creationId xmlns:a16="http://schemas.microsoft.com/office/drawing/2014/main" id="{B2B36222-1431-D796-EE2E-391B51B14FDF}"/>
              </a:ext>
            </a:extLst>
          </p:cNvPr>
          <p:cNvSpPr>
            <a:spLocks noGrp="1"/>
          </p:cNvSpPr>
          <p:nvPr>
            <p:ph type="body" idx="1"/>
          </p:nvPr>
        </p:nvSpPr>
        <p:spPr>
          <a:xfrm>
            <a:off x="1270000" y="4267200"/>
            <a:ext cx="21844000" cy="8432800"/>
          </a:xfrm>
        </p:spPr>
        <p:txBody>
          <a:bodyPr>
            <a:normAutofit/>
          </a:bodyPr>
          <a:lstStyle/>
          <a:p>
            <a:r>
              <a:rPr lang="en-US" sz="2800" dirty="0">
                <a:solidFill>
                  <a:srgbClr val="FFFFFE"/>
                </a:solidFill>
                <a:hlinkClick r:id="rId2">
                  <a:extLst>
                    <a:ext uri="{A12FA001-AC4F-418D-AE19-62706E023703}">
                      <ahyp:hlinkClr xmlns:ahyp="http://schemas.microsoft.com/office/drawing/2018/hyperlinkcolor" val="tx"/>
                    </a:ext>
                  </a:extLst>
                </a:hlinkClick>
              </a:rPr>
              <a:t>https://en.wikipedia.org/wiki/Apple_Inc.</a:t>
            </a:r>
          </a:p>
          <a:p>
            <a:r>
              <a:rPr lang="en-US" sz="2800" dirty="0">
                <a:solidFill>
                  <a:srgbClr val="FFFFFE"/>
                </a:solidFill>
                <a:hlinkClick r:id="rId2">
                  <a:extLst>
                    <a:ext uri="{A12FA001-AC4F-418D-AE19-62706E023703}">
                      <ahyp:hlinkClr xmlns:ahyp="http://schemas.microsoft.com/office/drawing/2018/hyperlinkcolor" val="tx"/>
                    </a:ext>
                  </a:extLst>
                </a:hlinkClick>
              </a:rPr>
              <a:t>https://www.dnaindia.com/technology/report-apple-iphone-in-india-likely-get-cheaper-as-government-announces-relief-for-manufacturers-3020765</a:t>
            </a:r>
            <a:endParaRPr lang="en-US" sz="2800" dirty="0">
              <a:solidFill>
                <a:srgbClr val="FFFFFE"/>
              </a:solidFill>
            </a:endParaRPr>
          </a:p>
          <a:p>
            <a:r>
              <a:rPr lang="en-US" sz="2800" dirty="0">
                <a:solidFill>
                  <a:srgbClr val="FFFFFE"/>
                </a:solidFill>
                <a:hlinkClick r:id="rId3">
                  <a:extLst>
                    <a:ext uri="{A12FA001-AC4F-418D-AE19-62706E023703}">
                      <ahyp:hlinkClr xmlns:ahyp="http://schemas.microsoft.com/office/drawing/2018/hyperlinkcolor" val="tx"/>
                    </a:ext>
                  </a:extLst>
                </a:hlinkClick>
              </a:rPr>
              <a:t>https://data.world/rflprr/iphone-sales/workspace/project-summary?agentid=rflprr&amp;datasetid=iphone-sales</a:t>
            </a:r>
            <a:endParaRPr lang="en-US" sz="2800" dirty="0">
              <a:solidFill>
                <a:srgbClr val="FFFFFE"/>
              </a:solidFill>
            </a:endParaRPr>
          </a:p>
          <a:p>
            <a:r>
              <a:rPr lang="en-US" sz="2800" dirty="0">
                <a:solidFill>
                  <a:srgbClr val="FFFFFE"/>
                </a:solidFill>
                <a:hlinkClick r:id="rId4">
                  <a:extLst>
                    <a:ext uri="{A12FA001-AC4F-418D-AE19-62706E023703}">
                      <ahyp:hlinkClr xmlns:ahyp="http://schemas.microsoft.com/office/drawing/2018/hyperlinkcolor" val="tx"/>
                    </a:ext>
                  </a:extLst>
                </a:hlinkClick>
              </a:rPr>
              <a:t>https://www.indiatoday.in/technology/news/apple</a:t>
            </a:r>
            <a:endParaRPr lang="en-US" sz="2800" dirty="0">
              <a:solidFill>
                <a:srgbClr val="FFFFFE"/>
              </a:solidFill>
            </a:endParaRPr>
          </a:p>
          <a:p>
            <a:r>
              <a:rPr lang="en-US" sz="2800" dirty="0">
                <a:solidFill>
                  <a:srgbClr val="FFFFFE"/>
                </a:solidFill>
                <a:hlinkClick r:id="rId5">
                  <a:extLst>
                    <a:ext uri="{A12FA001-AC4F-418D-AE19-62706E023703}">
                      <ahyp:hlinkClr xmlns:ahyp="http://schemas.microsoft.com/office/drawing/2018/hyperlinkcolor" val="tx"/>
                    </a:ext>
                  </a:extLst>
                </a:hlinkClick>
              </a:rPr>
              <a:t>https://pandas.pydata.org/</a:t>
            </a:r>
            <a:endParaRPr lang="en-US" sz="2800" dirty="0">
              <a:solidFill>
                <a:srgbClr val="FFFFFE"/>
              </a:solidFill>
            </a:endParaRPr>
          </a:p>
          <a:p>
            <a:r>
              <a:rPr lang="en-US" sz="2800" dirty="0">
                <a:solidFill>
                  <a:srgbClr val="FFFFFE"/>
                </a:solidFill>
                <a:hlinkClick r:id="rId6">
                  <a:extLst>
                    <a:ext uri="{A12FA001-AC4F-418D-AE19-62706E023703}">
                      <ahyp:hlinkClr xmlns:ahyp="http://schemas.microsoft.com/office/drawing/2018/hyperlinkcolor" val="tx"/>
                    </a:ext>
                  </a:extLst>
                </a:hlinkClick>
              </a:rPr>
              <a:t>https://matplotlib.org/</a:t>
            </a:r>
            <a:endParaRPr lang="en-US" sz="2800" dirty="0">
              <a:solidFill>
                <a:srgbClr val="FFFFFE"/>
              </a:solidFill>
            </a:endParaRPr>
          </a:p>
          <a:p>
            <a:r>
              <a:rPr lang="en-US" sz="2800" u="sng" dirty="0"/>
              <a:t>https://</a:t>
            </a:r>
            <a:r>
              <a:rPr lang="en-US" sz="2800" u="sng" dirty="0" err="1"/>
              <a:t>qz.com</a:t>
            </a:r>
            <a:r>
              <a:rPr lang="en-US" sz="2800" u="sng" dirty="0"/>
              <a:t>/apples-indian-iphone-shipments-show-shift-from-china-1849968683#:~:text=India's%20business%2Dfriendly%20policies%20for,expensive%20model%2C%20the%20iPhone%20SE.&amp;text=In%202020%2C%20it%20began%20manufacturing,linked%20incentive%20(PLI)%20scheme</a:t>
            </a:r>
            <a:r>
              <a:rPr lang="en-US" sz="2800" dirty="0"/>
              <a:t>.</a:t>
            </a:r>
          </a:p>
          <a:p>
            <a:endParaRPr lang="en-US" sz="2800" dirty="0"/>
          </a:p>
        </p:txBody>
      </p:sp>
    </p:spTree>
    <p:extLst>
      <p:ext uri="{BB962C8B-B14F-4D97-AF65-F5344CB8AC3E}">
        <p14:creationId xmlns:p14="http://schemas.microsoft.com/office/powerpoint/2010/main" val="17594493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INTRODUCTION"/>
          <p:cNvSpPr txBox="1">
            <a:spLocks noGrp="1"/>
          </p:cNvSpPr>
          <p:nvPr>
            <p:ph type="title"/>
          </p:nvPr>
        </p:nvSpPr>
        <p:spPr>
          <a:prstGeom prst="rect">
            <a:avLst/>
          </a:prstGeom>
        </p:spPr>
        <p:txBody>
          <a:bodyPr/>
          <a:lstStyle/>
          <a:p>
            <a:r>
              <a:t>INTRODUCTION</a:t>
            </a:r>
          </a:p>
        </p:txBody>
      </p:sp>
      <p:sp>
        <p:nvSpPr>
          <p:cNvPr id="156" name="Apple Computer Company was founded on April 1, 1976 by Steve Jobs, Steve Wozniak &amp; Ronald Wayne as a partnership.…"/>
          <p:cNvSpPr txBox="1">
            <a:spLocks noGrp="1"/>
          </p:cNvSpPr>
          <p:nvPr>
            <p:ph type="body" idx="1"/>
          </p:nvPr>
        </p:nvSpPr>
        <p:spPr>
          <a:xfrm>
            <a:off x="1270000" y="2641600"/>
            <a:ext cx="21844000" cy="8432800"/>
          </a:xfrm>
          <a:prstGeom prst="rect">
            <a:avLst/>
          </a:prstGeom>
        </p:spPr>
        <p:txBody>
          <a:bodyPr/>
          <a:lstStyle/>
          <a:p>
            <a:r>
              <a:rPr dirty="0"/>
              <a:t>Apple Computer Company was founded on April 1, 1976 by Steve Jobs, Steve Wozniak &amp; Ronald Wayne as a partnership. </a:t>
            </a:r>
          </a:p>
          <a:p>
            <a:r>
              <a:rPr dirty="0"/>
              <a:t>Apple has been a leading player in the US consumer electronic market. </a:t>
            </a:r>
          </a:p>
          <a:p>
            <a:r>
              <a:rPr dirty="0"/>
              <a:t>The first iPhone was launched by Steve Jobs on January 9, 2007.</a:t>
            </a:r>
          </a:p>
          <a:p>
            <a:r>
              <a:rPr dirty="0"/>
              <a:t>During the initial years of it’s launch, Apple faced a major rejection in the Indian market as the shipment and assembly cost from US to India consumed a much higher premium thus making iPhones very expensive</a:t>
            </a:r>
            <a:r>
              <a:rPr lang="en-US" dirty="0"/>
              <a:t> in India</a:t>
            </a:r>
            <a:r>
              <a:rPr dirty="0"/>
              <a:t>.</a:t>
            </a:r>
          </a:p>
          <a:p>
            <a:r>
              <a:rPr lang="en-US" dirty="0"/>
              <a:t>The problem continued till further more launches of iPhones.</a:t>
            </a: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roblem Statement"/>
          <p:cNvSpPr txBox="1">
            <a:spLocks noGrp="1"/>
          </p:cNvSpPr>
          <p:nvPr>
            <p:ph type="title"/>
          </p:nvPr>
        </p:nvSpPr>
        <p:spPr>
          <a:prstGeom prst="rect">
            <a:avLst/>
          </a:prstGeom>
        </p:spPr>
        <p:txBody>
          <a:bodyPr/>
          <a:lstStyle/>
          <a:p>
            <a:r>
              <a:t>Problem Statement</a:t>
            </a:r>
          </a:p>
        </p:txBody>
      </p:sp>
      <p:sp>
        <p:nvSpPr>
          <p:cNvPr id="159" name="Slide bullet text"/>
          <p:cNvSpPr txBox="1">
            <a:spLocks noGrp="1"/>
          </p:cNvSpPr>
          <p:nvPr>
            <p:ph type="body" idx="1"/>
          </p:nvPr>
        </p:nvSpPr>
        <p:spPr>
          <a:xfrm>
            <a:off x="1269999" y="2641599"/>
            <a:ext cx="21844001" cy="10261601"/>
          </a:xfrm>
          <a:prstGeom prst="rect">
            <a:avLst/>
          </a:prstGeom>
        </p:spPr>
        <p:txBody>
          <a:bodyPr>
            <a:normAutofit/>
          </a:bodyPr>
          <a:lstStyle/>
          <a:p>
            <a:pPr marL="0" indent="0">
              <a:buNone/>
            </a:pPr>
            <a:r>
              <a:rPr lang="en-US" dirty="0"/>
              <a:t>India is a fast growing market with a huge population. It also falls in top 10 growing IT industries of the world. </a:t>
            </a:r>
          </a:p>
          <a:p>
            <a:pPr marL="0" indent="0">
              <a:buNone/>
            </a:pPr>
            <a:r>
              <a:rPr lang="en-US" dirty="0"/>
              <a:t>With so much of opportunities, Apple lacked in capturing the market of India with their devices.</a:t>
            </a:r>
          </a:p>
          <a:p>
            <a:pPr marL="0" indent="0">
              <a:buNone/>
            </a:pPr>
            <a:r>
              <a:rPr lang="en-US" dirty="0"/>
              <a:t>So with my case study, we’ll look at what were the changes that apple implemented to capture the Indian market.</a:t>
            </a:r>
          </a:p>
          <a:p>
            <a:pPr marL="0" indent="0">
              <a:buNone/>
            </a:pPr>
            <a:endParaRPr lang="en-US" dirty="0"/>
          </a:p>
          <a:p>
            <a:pPr marL="0" indent="0">
              <a:buNone/>
            </a:pPr>
            <a:endParaRPr lang="en-IN" dirty="0"/>
          </a:p>
          <a:p>
            <a:pPr marL="0" indent="0">
              <a:buNone/>
            </a:pPr>
            <a:r>
              <a:rPr lang="en-IN" dirty="0"/>
              <a:t>                                                                                                                   </a:t>
            </a:r>
          </a:p>
        </p:txBody>
      </p:sp>
      <p:pic>
        <p:nvPicPr>
          <p:cNvPr id="3" name="Picture 2">
            <a:extLst>
              <a:ext uri="{FF2B5EF4-FFF2-40B4-BE49-F238E27FC236}">
                <a16:creationId xmlns:a16="http://schemas.microsoft.com/office/drawing/2014/main" id="{3F04CB47-0054-CCC4-5E9D-918EC80F6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5259" y="7772399"/>
            <a:ext cx="7338741" cy="495578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37833-3F96-C960-F73B-0BE358A40D07}"/>
              </a:ext>
            </a:extLst>
          </p:cNvPr>
          <p:cNvSpPr>
            <a:spLocks noGrp="1"/>
          </p:cNvSpPr>
          <p:nvPr>
            <p:ph type="title"/>
          </p:nvPr>
        </p:nvSpPr>
        <p:spPr/>
        <p:txBody>
          <a:bodyPr/>
          <a:lstStyle/>
          <a:p>
            <a:r>
              <a:rPr lang="en-US" dirty="0"/>
              <a:t>Literature Survey</a:t>
            </a:r>
          </a:p>
        </p:txBody>
      </p:sp>
      <p:sp>
        <p:nvSpPr>
          <p:cNvPr id="4" name="Text Placeholder 3">
            <a:extLst>
              <a:ext uri="{FF2B5EF4-FFF2-40B4-BE49-F238E27FC236}">
                <a16:creationId xmlns:a16="http://schemas.microsoft.com/office/drawing/2014/main" id="{CBF723C3-1F3D-9D5D-620F-F7EE6F891B76}"/>
              </a:ext>
            </a:extLst>
          </p:cNvPr>
          <p:cNvSpPr>
            <a:spLocks noGrp="1"/>
          </p:cNvSpPr>
          <p:nvPr>
            <p:ph type="body" idx="1"/>
          </p:nvPr>
        </p:nvSpPr>
        <p:spPr>
          <a:xfrm>
            <a:off x="1270000" y="2884447"/>
            <a:ext cx="21844000" cy="9850245"/>
          </a:xfrm>
        </p:spPr>
        <p:txBody>
          <a:bodyPr/>
          <a:lstStyle/>
          <a:p>
            <a:pPr marL="0" indent="0">
              <a:buNone/>
            </a:pPr>
            <a:r>
              <a:rPr lang="en-US" dirty="0"/>
              <a:t>To understand the problem, we need to first start with a survey to know what actually people think about apple products.</a:t>
            </a:r>
          </a:p>
          <a:p>
            <a:pPr marL="0" indent="0">
              <a:buNone/>
            </a:pPr>
            <a:r>
              <a:rPr lang="en-US" dirty="0"/>
              <a:t>According to </a:t>
            </a:r>
            <a:r>
              <a:rPr lang="en-IN" b="0" i="0" dirty="0">
                <a:solidFill>
                  <a:srgbClr val="FFFFFE"/>
                </a:solidFill>
                <a:effectLst/>
                <a:latin typeface="Google Sans"/>
              </a:rPr>
              <a:t>Ministry of Information and Broadcasting secretary Apurva Chandra, India has over 1.2 billion mobile phone users and 600 million smart phone users and out of these 600 million smartphone users, only 40-50 million users use iPhones.</a:t>
            </a:r>
          </a:p>
          <a:p>
            <a:pPr marL="0" indent="0">
              <a:buNone/>
            </a:pPr>
            <a:r>
              <a:rPr lang="en-IN" dirty="0">
                <a:solidFill>
                  <a:srgbClr val="FFFFFE"/>
                </a:solidFill>
                <a:latin typeface="Google Sans"/>
              </a:rPr>
              <a:t>And out of the remaining 550 million smartphone users, </a:t>
            </a:r>
          </a:p>
          <a:p>
            <a:pPr marL="0" indent="0">
              <a:buNone/>
            </a:pPr>
            <a:r>
              <a:rPr lang="en-IN" b="0" i="0" dirty="0">
                <a:solidFill>
                  <a:srgbClr val="FFFFFE"/>
                </a:solidFill>
                <a:effectLst/>
                <a:latin typeface="Google Sans"/>
              </a:rPr>
              <a:t>68% of people find Apple products expensive and the remaining</a:t>
            </a:r>
          </a:p>
          <a:p>
            <a:pPr marL="0" indent="0">
              <a:buNone/>
            </a:pPr>
            <a:r>
              <a:rPr lang="en-IN" dirty="0">
                <a:solidFill>
                  <a:srgbClr val="FFFFFE"/>
                </a:solidFill>
                <a:latin typeface="Google Sans"/>
              </a:rPr>
              <a:t>32% of people don’t use iPhones for various other reasons.</a:t>
            </a:r>
            <a:endParaRPr lang="en-IN" b="0" i="0" dirty="0">
              <a:solidFill>
                <a:srgbClr val="FFFFFE"/>
              </a:solidFill>
              <a:effectLst/>
              <a:latin typeface="Google Sans"/>
            </a:endParaRPr>
          </a:p>
        </p:txBody>
      </p:sp>
      <p:pic>
        <p:nvPicPr>
          <p:cNvPr id="9" name="Graphic 8">
            <a:extLst>
              <a:ext uri="{FF2B5EF4-FFF2-40B4-BE49-F238E27FC236}">
                <a16:creationId xmlns:a16="http://schemas.microsoft.com/office/drawing/2014/main" id="{FB85C100-F605-9644-AEC9-98CE26F6397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6016"/>
          <a:stretch/>
        </p:blipFill>
        <p:spPr>
          <a:xfrm>
            <a:off x="17570602" y="7787267"/>
            <a:ext cx="5766418" cy="4742054"/>
          </a:xfrm>
          <a:prstGeom prst="rect">
            <a:avLst/>
          </a:prstGeom>
        </p:spPr>
      </p:pic>
    </p:spTree>
    <p:extLst>
      <p:ext uri="{BB962C8B-B14F-4D97-AF65-F5344CB8AC3E}">
        <p14:creationId xmlns:p14="http://schemas.microsoft.com/office/powerpoint/2010/main" val="35703135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66C5-D52F-6D85-041B-FB48A19F720C}"/>
              </a:ext>
            </a:extLst>
          </p:cNvPr>
          <p:cNvSpPr>
            <a:spLocks noGrp="1"/>
          </p:cNvSpPr>
          <p:nvPr>
            <p:ph type="title"/>
          </p:nvPr>
        </p:nvSpPr>
        <p:spPr>
          <a:xfrm>
            <a:off x="1270000" y="1016000"/>
            <a:ext cx="21844000" cy="1354237"/>
          </a:xfrm>
        </p:spPr>
        <p:txBody>
          <a:bodyPr>
            <a:normAutofit fontScale="90000"/>
          </a:bodyPr>
          <a:lstStyle/>
          <a:p>
            <a:br>
              <a:rPr lang="en-IN" b="1" i="0" u="none" strike="noStrike" dirty="0">
                <a:solidFill>
                  <a:srgbClr val="FFFFFE"/>
                </a:solidFill>
                <a:effectLst/>
                <a:latin typeface="-apple-system"/>
                <a:hlinkClick r:id="rId2">
                  <a:extLst>
                    <a:ext uri="{A12FA001-AC4F-418D-AE19-62706E023703}">
                      <ahyp:hlinkClr xmlns:ahyp="http://schemas.microsoft.com/office/drawing/2018/hyperlinkcolor" val="tx"/>
                    </a:ext>
                  </a:extLst>
                </a:hlinkClick>
              </a:rPr>
            </a:br>
            <a:br>
              <a:rPr lang="en-IN" b="1" i="0" u="none" strike="noStrike" dirty="0">
                <a:solidFill>
                  <a:srgbClr val="FFFFFE"/>
                </a:solidFill>
                <a:effectLst/>
                <a:latin typeface="-apple-system"/>
                <a:hlinkClick r:id="rId2">
                  <a:extLst>
                    <a:ext uri="{A12FA001-AC4F-418D-AE19-62706E023703}">
                      <ahyp:hlinkClr xmlns:ahyp="http://schemas.microsoft.com/office/drawing/2018/hyperlinkcolor" val="tx"/>
                    </a:ext>
                  </a:extLst>
                </a:hlinkClick>
              </a:rPr>
            </a:br>
            <a:r>
              <a:rPr lang="en-US" dirty="0"/>
              <a:t>Why do people purchase iPhones in India?</a:t>
            </a:r>
          </a:p>
        </p:txBody>
      </p:sp>
      <p:sp>
        <p:nvSpPr>
          <p:cNvPr id="4" name="Text Placeholder 3">
            <a:extLst>
              <a:ext uri="{FF2B5EF4-FFF2-40B4-BE49-F238E27FC236}">
                <a16:creationId xmlns:a16="http://schemas.microsoft.com/office/drawing/2014/main" id="{F6DE3A70-B3C6-DF3F-A0B1-B508E5ADEDF4}"/>
              </a:ext>
            </a:extLst>
          </p:cNvPr>
          <p:cNvSpPr>
            <a:spLocks noGrp="1"/>
          </p:cNvSpPr>
          <p:nvPr>
            <p:ph type="body" idx="1"/>
          </p:nvPr>
        </p:nvSpPr>
        <p:spPr>
          <a:xfrm>
            <a:off x="1270000" y="3553521"/>
            <a:ext cx="21844000" cy="8432800"/>
          </a:xfrm>
        </p:spPr>
        <p:txBody>
          <a:bodyPr>
            <a:normAutofit fontScale="77500" lnSpcReduction="20000"/>
          </a:bodyPr>
          <a:lstStyle/>
          <a:p>
            <a:pPr algn="l" rtl="0"/>
            <a:r>
              <a:rPr lang="en-IN" b="0" i="0" dirty="0">
                <a:effectLst/>
              </a:rPr>
              <a:t>People purchase iPhones in India for a variety of reasons, including:</a:t>
            </a:r>
            <a:endParaRPr lang="en-IN" dirty="0">
              <a:effectLst/>
            </a:endParaRPr>
          </a:p>
          <a:p>
            <a:pPr algn="l" rtl="0">
              <a:buFont typeface="+mj-lt"/>
              <a:buAutoNum type="arabicPeriod"/>
            </a:pPr>
            <a:r>
              <a:rPr lang="en-IN" b="0" i="0" dirty="0">
                <a:effectLst/>
              </a:rPr>
              <a:t>Status symbol: For many people in India, owning an iPhone is seen as a status symbol and a sign of wealth and success.</a:t>
            </a:r>
            <a:endParaRPr lang="en-IN" dirty="0">
              <a:effectLst/>
            </a:endParaRPr>
          </a:p>
          <a:p>
            <a:pPr algn="l" rtl="0">
              <a:buFont typeface="+mj-lt"/>
              <a:buAutoNum type="arabicPeriod"/>
            </a:pPr>
            <a:r>
              <a:rPr lang="en-IN" b="0" i="0" dirty="0">
                <a:effectLst/>
              </a:rPr>
              <a:t>Brand loyalty: Apple has a strong brand image and loyal customer base, and many people who have used iPhones in the past prefer to stick with the same brand.</a:t>
            </a:r>
            <a:endParaRPr lang="en-IN" dirty="0">
              <a:effectLst/>
            </a:endParaRPr>
          </a:p>
          <a:p>
            <a:pPr algn="l" rtl="0">
              <a:buFont typeface="+mj-lt"/>
              <a:buAutoNum type="arabicPeriod"/>
            </a:pPr>
            <a:r>
              <a:rPr lang="en-IN" b="0" i="0" dirty="0">
                <a:effectLst/>
              </a:rPr>
              <a:t>Design and user experience: iPhones are known for their sleek and premium design, as well as their user-friendly interface and intuitive features.</a:t>
            </a:r>
            <a:endParaRPr lang="en-IN" dirty="0">
              <a:effectLst/>
            </a:endParaRPr>
          </a:p>
          <a:p>
            <a:pPr algn="l" rtl="0">
              <a:buFont typeface="+mj-lt"/>
              <a:buAutoNum type="arabicPeriod"/>
            </a:pPr>
            <a:r>
              <a:rPr lang="en-IN" b="0" i="0" dirty="0">
                <a:effectLst/>
              </a:rPr>
              <a:t>App ecosystem: The Apple App Store offers a vast selection of high-quality apps and games, which is a major draw for many users.</a:t>
            </a:r>
            <a:endParaRPr lang="en-IN" dirty="0">
              <a:effectLst/>
            </a:endParaRPr>
          </a:p>
          <a:p>
            <a:pPr algn="l" rtl="0">
              <a:buFont typeface="+mj-lt"/>
              <a:buAutoNum type="arabicPeriod"/>
            </a:pPr>
            <a:r>
              <a:rPr lang="en-IN" b="0" i="0" dirty="0">
                <a:effectLst/>
              </a:rPr>
              <a:t>Privacy and security: Apple is known for its strong privacy and security measures, which may be a priority for some users.</a:t>
            </a:r>
            <a:endParaRPr lang="en-IN" dirty="0">
              <a:effectLst/>
            </a:endParaRPr>
          </a:p>
          <a:p>
            <a:pPr algn="l" rtl="0">
              <a:buFont typeface="+mj-lt"/>
              <a:buAutoNum type="arabicPeriod"/>
            </a:pPr>
            <a:r>
              <a:rPr lang="en-IN" b="0" i="0" dirty="0">
                <a:effectLst/>
              </a:rPr>
              <a:t>Longevity: iPhones are known for their longevity and durability, which may make them a more attractive investment over time compared to other smartphones that may need to be replaced more frequently.</a:t>
            </a:r>
            <a:endParaRPr lang="en-IN" dirty="0">
              <a:effectLst/>
            </a:endParaRPr>
          </a:p>
          <a:p>
            <a:endParaRPr lang="en-US" dirty="0"/>
          </a:p>
        </p:txBody>
      </p:sp>
    </p:spTree>
    <p:extLst>
      <p:ext uri="{BB962C8B-B14F-4D97-AF65-F5344CB8AC3E}">
        <p14:creationId xmlns:p14="http://schemas.microsoft.com/office/powerpoint/2010/main" val="184665075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66317-79E8-6B5F-BB26-CCD4CEB111A2}"/>
              </a:ext>
            </a:extLst>
          </p:cNvPr>
          <p:cNvSpPr>
            <a:spLocks noGrp="1"/>
          </p:cNvSpPr>
          <p:nvPr>
            <p:ph type="title"/>
          </p:nvPr>
        </p:nvSpPr>
        <p:spPr>
          <a:xfrm>
            <a:off x="1270000" y="-92927"/>
            <a:ext cx="21844000" cy="2777893"/>
          </a:xfrm>
        </p:spPr>
        <p:txBody>
          <a:bodyPr/>
          <a:lstStyle/>
          <a:p>
            <a:r>
              <a:rPr lang="en-US" dirty="0"/>
              <a:t>So what actually happened that changed Apple’s destiny in Indian market?</a:t>
            </a:r>
          </a:p>
        </p:txBody>
      </p:sp>
      <p:sp>
        <p:nvSpPr>
          <p:cNvPr id="4" name="Text Placeholder 3">
            <a:extLst>
              <a:ext uri="{FF2B5EF4-FFF2-40B4-BE49-F238E27FC236}">
                <a16:creationId xmlns:a16="http://schemas.microsoft.com/office/drawing/2014/main" id="{B38FED1B-ED49-5220-DB4A-441AB3F073E6}"/>
              </a:ext>
            </a:extLst>
          </p:cNvPr>
          <p:cNvSpPr>
            <a:spLocks noGrp="1"/>
          </p:cNvSpPr>
          <p:nvPr>
            <p:ph type="body" idx="1"/>
          </p:nvPr>
        </p:nvSpPr>
        <p:spPr>
          <a:xfrm>
            <a:off x="1270000" y="2995961"/>
            <a:ext cx="21844000" cy="5612780"/>
          </a:xfrm>
        </p:spPr>
        <p:txBody>
          <a:bodyPr/>
          <a:lstStyle/>
          <a:p>
            <a:pPr marL="0" indent="0">
              <a:buNone/>
            </a:pPr>
            <a:r>
              <a:rPr lang="en-US" dirty="0"/>
              <a:t>In the year 2019, Apple saw a massive growth in sales of iPhone 11, which became one of the best selling phones of Apple in Indian market.</a:t>
            </a:r>
          </a:p>
          <a:p>
            <a:pPr marL="0" indent="0">
              <a:buNone/>
            </a:pPr>
            <a:r>
              <a:rPr lang="en-US" dirty="0"/>
              <a:t>Later next year, after covid-19 pandemic settled for a while and after the launch of iPhone 12, Apple confirmed their first manufacturing unit in India and later in 2021, they started manufacturing iPhones in India which saved them a lot of money that was paid as custom duty and hence they were able to cut the prices and offer various discounts on their phones.</a:t>
            </a:r>
          </a:p>
        </p:txBody>
      </p:sp>
      <p:pic>
        <p:nvPicPr>
          <p:cNvPr id="6" name="Picture 5">
            <a:extLst>
              <a:ext uri="{FF2B5EF4-FFF2-40B4-BE49-F238E27FC236}">
                <a16:creationId xmlns:a16="http://schemas.microsoft.com/office/drawing/2014/main" id="{8BF7034A-89E5-98FE-EF9C-A34348E92439}"/>
              </a:ext>
            </a:extLst>
          </p:cNvPr>
          <p:cNvPicPr>
            <a:picLocks noChangeAspect="1"/>
          </p:cNvPicPr>
          <p:nvPr/>
        </p:nvPicPr>
        <p:blipFill rotWithShape="1">
          <a:blip r:embed="rId3">
            <a:extLst>
              <a:ext uri="{28A0092B-C50C-407E-A947-70E740481C1C}">
                <a14:useLocalDpi xmlns:a14="http://schemas.microsoft.com/office/drawing/2010/main" val="0"/>
              </a:ext>
            </a:extLst>
          </a:blip>
          <a:srcRect t="11822"/>
          <a:stretch/>
        </p:blipFill>
        <p:spPr>
          <a:xfrm>
            <a:off x="21076" y="8847284"/>
            <a:ext cx="7950820" cy="4381791"/>
          </a:xfrm>
          <a:prstGeom prst="rect">
            <a:avLst/>
          </a:prstGeom>
        </p:spPr>
      </p:pic>
      <p:pic>
        <p:nvPicPr>
          <p:cNvPr id="8" name="Picture 7">
            <a:extLst>
              <a:ext uri="{FF2B5EF4-FFF2-40B4-BE49-F238E27FC236}">
                <a16:creationId xmlns:a16="http://schemas.microsoft.com/office/drawing/2014/main" id="{2A94F6C9-F60E-2958-A6C9-C0803D1E420F}"/>
              </a:ext>
            </a:extLst>
          </p:cNvPr>
          <p:cNvPicPr>
            <a:picLocks noChangeAspect="1"/>
          </p:cNvPicPr>
          <p:nvPr/>
        </p:nvPicPr>
        <p:blipFill rotWithShape="1">
          <a:blip r:embed="rId4">
            <a:extLst>
              <a:ext uri="{28A0092B-C50C-407E-A947-70E740481C1C}">
                <a14:useLocalDpi xmlns:a14="http://schemas.microsoft.com/office/drawing/2010/main" val="0"/>
              </a:ext>
            </a:extLst>
          </a:blip>
          <a:srcRect t="13199"/>
          <a:stretch/>
        </p:blipFill>
        <p:spPr>
          <a:xfrm>
            <a:off x="8088359" y="8847284"/>
            <a:ext cx="8076980" cy="4381791"/>
          </a:xfrm>
          <a:prstGeom prst="rect">
            <a:avLst/>
          </a:prstGeom>
        </p:spPr>
      </p:pic>
      <p:pic>
        <p:nvPicPr>
          <p:cNvPr id="10" name="Picture 9">
            <a:extLst>
              <a:ext uri="{FF2B5EF4-FFF2-40B4-BE49-F238E27FC236}">
                <a16:creationId xmlns:a16="http://schemas.microsoft.com/office/drawing/2014/main" id="{976DEFBA-B7ED-A0F2-AA1F-969ECB2A681C}"/>
              </a:ext>
            </a:extLst>
          </p:cNvPr>
          <p:cNvPicPr>
            <a:picLocks noChangeAspect="1"/>
          </p:cNvPicPr>
          <p:nvPr/>
        </p:nvPicPr>
        <p:blipFill rotWithShape="1">
          <a:blip r:embed="rId5">
            <a:extLst>
              <a:ext uri="{28A0092B-C50C-407E-A947-70E740481C1C}">
                <a14:useLocalDpi xmlns:a14="http://schemas.microsoft.com/office/drawing/2010/main" val="0"/>
              </a:ext>
            </a:extLst>
          </a:blip>
          <a:srcRect t="13199"/>
          <a:stretch/>
        </p:blipFill>
        <p:spPr>
          <a:xfrm>
            <a:off x="16281810" y="8847284"/>
            <a:ext cx="8076980" cy="4381791"/>
          </a:xfrm>
          <a:prstGeom prst="rect">
            <a:avLst/>
          </a:prstGeom>
        </p:spPr>
      </p:pic>
    </p:spTree>
    <p:extLst>
      <p:ext uri="{BB962C8B-B14F-4D97-AF65-F5344CB8AC3E}">
        <p14:creationId xmlns:p14="http://schemas.microsoft.com/office/powerpoint/2010/main" val="85962180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C06D-875B-C70F-F4BE-483BC3131393}"/>
              </a:ext>
            </a:extLst>
          </p:cNvPr>
          <p:cNvSpPr>
            <a:spLocks noGrp="1"/>
          </p:cNvSpPr>
          <p:nvPr>
            <p:ph type="title"/>
          </p:nvPr>
        </p:nvSpPr>
        <p:spPr/>
        <p:txBody>
          <a:bodyPr/>
          <a:lstStyle/>
          <a:p>
            <a:r>
              <a:rPr lang="en-US" dirty="0"/>
              <a:t>Data Collection</a:t>
            </a:r>
          </a:p>
        </p:txBody>
      </p:sp>
      <p:sp>
        <p:nvSpPr>
          <p:cNvPr id="4" name="Text Placeholder 3">
            <a:extLst>
              <a:ext uri="{FF2B5EF4-FFF2-40B4-BE49-F238E27FC236}">
                <a16:creationId xmlns:a16="http://schemas.microsoft.com/office/drawing/2014/main" id="{39D9CEE8-FEA7-D931-4A9A-71A5CF8AE20B}"/>
              </a:ext>
            </a:extLst>
          </p:cNvPr>
          <p:cNvSpPr>
            <a:spLocks noGrp="1"/>
          </p:cNvSpPr>
          <p:nvPr>
            <p:ph type="body" idx="1"/>
          </p:nvPr>
        </p:nvSpPr>
        <p:spPr>
          <a:xfrm>
            <a:off x="1270000" y="2862146"/>
            <a:ext cx="21844000" cy="10041054"/>
          </a:xfrm>
        </p:spPr>
        <p:txBody>
          <a:bodyPr/>
          <a:lstStyle/>
          <a:p>
            <a:r>
              <a:rPr lang="en-US" dirty="0"/>
              <a:t>So for this case study, I have collected two types of datasets:–</a:t>
            </a:r>
          </a:p>
          <a:p>
            <a:pPr marL="914400" indent="-914400">
              <a:buFont typeface="+mj-lt"/>
              <a:buAutoNum type="arabicPeriod"/>
            </a:pPr>
            <a:r>
              <a:rPr lang="en-US" dirty="0"/>
              <a:t>Sales data of iPhones in India before they were manufactured in India.</a:t>
            </a:r>
          </a:p>
          <a:p>
            <a:pPr marL="914400" indent="-914400">
              <a:buFont typeface="+mj-lt"/>
              <a:buAutoNum type="arabicPeriod"/>
            </a:pPr>
            <a:r>
              <a:rPr lang="en-US" dirty="0"/>
              <a:t>Sales data of iPhones in India after they were manufactured in India. </a:t>
            </a:r>
          </a:p>
          <a:p>
            <a:pPr marL="914400" indent="-914400">
              <a:buFont typeface="+mj-lt"/>
              <a:buAutoNum type="arabicPeriod"/>
            </a:pPr>
            <a:endParaRPr lang="en-US" dirty="0"/>
          </a:p>
          <a:p>
            <a:pPr marL="914400" indent="-914400">
              <a:buFont typeface="+mj-lt"/>
              <a:buAutoNum type="arabicPeriod"/>
            </a:pPr>
            <a:endParaRPr lang="en-US" dirty="0"/>
          </a:p>
          <a:p>
            <a:pPr marL="914400" indent="-914400">
              <a:buFont typeface="+mj-lt"/>
              <a:buAutoNum type="arabicPeriod"/>
            </a:pPr>
            <a:endParaRPr lang="en-US" dirty="0"/>
          </a:p>
          <a:p>
            <a:pPr marL="914400" indent="-914400">
              <a:buFont typeface="+mj-lt"/>
              <a:buAutoNum type="arabicPeriod"/>
            </a:pPr>
            <a:endParaRPr lang="en-US" dirty="0"/>
          </a:p>
          <a:p>
            <a:pPr marL="0" indent="0" algn="ctr">
              <a:buNone/>
            </a:pPr>
            <a:endParaRPr lang="en-US" dirty="0"/>
          </a:p>
          <a:p>
            <a:pPr marL="0" indent="0" algn="ctr">
              <a:buNone/>
            </a:pPr>
            <a:r>
              <a:rPr lang="en-US" dirty="0"/>
              <a:t>The data is of an e-commerce platform called Flipkart.</a:t>
            </a:r>
          </a:p>
        </p:txBody>
      </p:sp>
      <p:pic>
        <p:nvPicPr>
          <p:cNvPr id="6" name="Picture 5">
            <a:extLst>
              <a:ext uri="{FF2B5EF4-FFF2-40B4-BE49-F238E27FC236}">
                <a16:creationId xmlns:a16="http://schemas.microsoft.com/office/drawing/2014/main" id="{8BAD3408-EE1F-E112-893A-46932E35B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936" y="6268834"/>
            <a:ext cx="8932127" cy="4466064"/>
          </a:xfrm>
          <a:prstGeom prst="rect">
            <a:avLst/>
          </a:prstGeom>
        </p:spPr>
      </p:pic>
    </p:spTree>
    <p:extLst>
      <p:ext uri="{BB962C8B-B14F-4D97-AF65-F5344CB8AC3E}">
        <p14:creationId xmlns:p14="http://schemas.microsoft.com/office/powerpoint/2010/main" val="4185934617"/>
      </p:ext>
    </p:extLst>
  </p:cSld>
  <p:clrMapOvr>
    <a:masterClrMapping/>
  </p:clrMapOvr>
  <p:transition spd="slow">
    <p:wheel spokes="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1A5FE-87EA-D347-7F5D-05EFE2DBDAA0}"/>
              </a:ext>
            </a:extLst>
          </p:cNvPr>
          <p:cNvSpPr>
            <a:spLocks noGrp="1"/>
          </p:cNvSpPr>
          <p:nvPr>
            <p:ph type="title"/>
          </p:nvPr>
        </p:nvSpPr>
        <p:spPr/>
        <p:txBody>
          <a:bodyPr/>
          <a:lstStyle/>
          <a:p>
            <a:r>
              <a:rPr lang="en-US" dirty="0"/>
              <a:t>Data Visualization </a:t>
            </a:r>
          </a:p>
        </p:txBody>
      </p:sp>
      <p:sp>
        <p:nvSpPr>
          <p:cNvPr id="4" name="Text Placeholder 3">
            <a:extLst>
              <a:ext uri="{FF2B5EF4-FFF2-40B4-BE49-F238E27FC236}">
                <a16:creationId xmlns:a16="http://schemas.microsoft.com/office/drawing/2014/main" id="{950D2289-8C4A-48E2-3CF7-0B374260133E}"/>
              </a:ext>
            </a:extLst>
          </p:cNvPr>
          <p:cNvSpPr>
            <a:spLocks noGrp="1"/>
          </p:cNvSpPr>
          <p:nvPr>
            <p:ph type="body" idx="1"/>
          </p:nvPr>
        </p:nvSpPr>
        <p:spPr>
          <a:xfrm>
            <a:off x="1270000" y="2709763"/>
            <a:ext cx="21636464" cy="8151525"/>
          </a:xfrm>
        </p:spPr>
        <p:txBody>
          <a:bodyPr>
            <a:normAutofit/>
          </a:bodyPr>
          <a:lstStyle/>
          <a:p>
            <a:pPr marL="0" indent="0" algn="ctr">
              <a:buNone/>
            </a:pPr>
            <a:r>
              <a:rPr lang="en-US" dirty="0"/>
              <a:t>Here you can see the no. of iPhone units sold on Flipkart before Apple shifted their manufacturing in India</a:t>
            </a:r>
          </a:p>
        </p:txBody>
      </p:sp>
      <p:pic>
        <p:nvPicPr>
          <p:cNvPr id="6" name="Picture 5">
            <a:extLst>
              <a:ext uri="{FF2B5EF4-FFF2-40B4-BE49-F238E27FC236}">
                <a16:creationId xmlns:a16="http://schemas.microsoft.com/office/drawing/2014/main" id="{8BA886CE-1D06-29A4-7855-1F05B2EFF3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4" y="5657077"/>
            <a:ext cx="4075772" cy="5379285"/>
          </a:xfrm>
          <a:prstGeom prst="rect">
            <a:avLst/>
          </a:prstGeom>
        </p:spPr>
      </p:pic>
      <p:pic>
        <p:nvPicPr>
          <p:cNvPr id="8" name="Picture 7">
            <a:extLst>
              <a:ext uri="{FF2B5EF4-FFF2-40B4-BE49-F238E27FC236}">
                <a16:creationId xmlns:a16="http://schemas.microsoft.com/office/drawing/2014/main" id="{F4DFFB32-AFA7-732D-7AB7-EDA76AD41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2818" y="5657077"/>
            <a:ext cx="4075772" cy="5379285"/>
          </a:xfrm>
          <a:prstGeom prst="rect">
            <a:avLst/>
          </a:prstGeom>
        </p:spPr>
      </p:pic>
      <p:pic>
        <p:nvPicPr>
          <p:cNvPr id="10" name="Picture 9">
            <a:extLst>
              <a:ext uri="{FF2B5EF4-FFF2-40B4-BE49-F238E27FC236}">
                <a16:creationId xmlns:a16="http://schemas.microsoft.com/office/drawing/2014/main" id="{C677F707-A2A0-3FA7-ADDF-AFDAEF554D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5452" y="5657076"/>
            <a:ext cx="4316143" cy="5379285"/>
          </a:xfrm>
          <a:prstGeom prst="rect">
            <a:avLst/>
          </a:prstGeom>
        </p:spPr>
      </p:pic>
      <p:pic>
        <p:nvPicPr>
          <p:cNvPr id="12" name="Picture 11">
            <a:extLst>
              <a:ext uri="{FF2B5EF4-FFF2-40B4-BE49-F238E27FC236}">
                <a16:creationId xmlns:a16="http://schemas.microsoft.com/office/drawing/2014/main" id="{C2354D82-22BE-633C-425F-BDF07F83AF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38457" y="5657075"/>
            <a:ext cx="4639284" cy="5379285"/>
          </a:xfrm>
          <a:prstGeom prst="rect">
            <a:avLst/>
          </a:prstGeom>
        </p:spPr>
      </p:pic>
      <p:pic>
        <p:nvPicPr>
          <p:cNvPr id="14" name="Picture 13">
            <a:extLst>
              <a:ext uri="{FF2B5EF4-FFF2-40B4-BE49-F238E27FC236}">
                <a16:creationId xmlns:a16="http://schemas.microsoft.com/office/drawing/2014/main" id="{682F5FE4-8F33-B02E-042C-9931E15863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68122" y="5657078"/>
            <a:ext cx="4371274" cy="5379284"/>
          </a:xfrm>
          <a:prstGeom prst="rect">
            <a:avLst/>
          </a:prstGeom>
        </p:spPr>
      </p:pic>
    </p:spTree>
    <p:extLst>
      <p:ext uri="{BB962C8B-B14F-4D97-AF65-F5344CB8AC3E}">
        <p14:creationId xmlns:p14="http://schemas.microsoft.com/office/powerpoint/2010/main" val="5162372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120C-FE54-349B-F828-41AA8FE0926F}"/>
              </a:ext>
            </a:extLst>
          </p:cNvPr>
          <p:cNvSpPr>
            <a:spLocks noGrp="1"/>
          </p:cNvSpPr>
          <p:nvPr>
            <p:ph type="title"/>
          </p:nvPr>
        </p:nvSpPr>
        <p:spPr/>
        <p:txBody>
          <a:bodyPr/>
          <a:lstStyle/>
          <a:p>
            <a:r>
              <a:rPr lang="en-US" dirty="0"/>
              <a:t>Data Visualization</a:t>
            </a:r>
          </a:p>
        </p:txBody>
      </p:sp>
      <p:sp>
        <p:nvSpPr>
          <p:cNvPr id="4" name="Text Placeholder 3">
            <a:extLst>
              <a:ext uri="{FF2B5EF4-FFF2-40B4-BE49-F238E27FC236}">
                <a16:creationId xmlns:a16="http://schemas.microsoft.com/office/drawing/2014/main" id="{1CE9EC64-DEE5-4BF9-97E8-215D193FB29D}"/>
              </a:ext>
            </a:extLst>
          </p:cNvPr>
          <p:cNvSpPr>
            <a:spLocks noGrp="1"/>
          </p:cNvSpPr>
          <p:nvPr>
            <p:ph type="body" idx="1"/>
          </p:nvPr>
        </p:nvSpPr>
        <p:spPr>
          <a:xfrm>
            <a:off x="1270000" y="2641600"/>
            <a:ext cx="21844000" cy="8432800"/>
          </a:xfrm>
        </p:spPr>
        <p:txBody>
          <a:bodyPr/>
          <a:lstStyle/>
          <a:p>
            <a:pPr marL="0" indent="0" algn="ctr">
              <a:buNone/>
            </a:pPr>
            <a:r>
              <a:rPr lang="en-US" dirty="0"/>
              <a:t>Here you can see the discounts that were offered on iPhones before the setup of manufacturing unit in India</a:t>
            </a:r>
          </a:p>
        </p:txBody>
      </p:sp>
      <p:pic>
        <p:nvPicPr>
          <p:cNvPr id="6" name="Picture 5">
            <a:extLst>
              <a:ext uri="{FF2B5EF4-FFF2-40B4-BE49-F238E27FC236}">
                <a16:creationId xmlns:a16="http://schemas.microsoft.com/office/drawing/2014/main" id="{7B493D09-93CA-8C64-B78D-19DC624FE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949" y="4419962"/>
            <a:ext cx="6163500" cy="3807411"/>
          </a:xfrm>
          <a:prstGeom prst="rect">
            <a:avLst/>
          </a:prstGeom>
        </p:spPr>
      </p:pic>
      <p:pic>
        <p:nvPicPr>
          <p:cNvPr id="8" name="Picture 7">
            <a:extLst>
              <a:ext uri="{FF2B5EF4-FFF2-40B4-BE49-F238E27FC236}">
                <a16:creationId xmlns:a16="http://schemas.microsoft.com/office/drawing/2014/main" id="{02538D16-9808-4402-662B-45C7A2610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1178" y="4540492"/>
            <a:ext cx="7482470" cy="3683258"/>
          </a:xfrm>
          <a:prstGeom prst="rect">
            <a:avLst/>
          </a:prstGeom>
        </p:spPr>
      </p:pic>
      <p:pic>
        <p:nvPicPr>
          <p:cNvPr id="10" name="Picture 9">
            <a:extLst>
              <a:ext uri="{FF2B5EF4-FFF2-40B4-BE49-F238E27FC236}">
                <a16:creationId xmlns:a16="http://schemas.microsoft.com/office/drawing/2014/main" id="{CA1CFC43-76D3-B8B3-F98B-5E2F4307CF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7108" y="4529341"/>
            <a:ext cx="5448340" cy="3683258"/>
          </a:xfrm>
          <a:prstGeom prst="rect">
            <a:avLst/>
          </a:prstGeom>
        </p:spPr>
      </p:pic>
      <p:pic>
        <p:nvPicPr>
          <p:cNvPr id="12" name="Picture 11">
            <a:extLst>
              <a:ext uri="{FF2B5EF4-FFF2-40B4-BE49-F238E27FC236}">
                <a16:creationId xmlns:a16="http://schemas.microsoft.com/office/drawing/2014/main" id="{298F1BF1-8645-1D52-40D7-793C91D4EE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87" y="8819158"/>
            <a:ext cx="6973225" cy="4853364"/>
          </a:xfrm>
          <a:prstGeom prst="rect">
            <a:avLst/>
          </a:prstGeom>
        </p:spPr>
      </p:pic>
      <p:pic>
        <p:nvPicPr>
          <p:cNvPr id="14" name="Picture 13">
            <a:extLst>
              <a:ext uri="{FF2B5EF4-FFF2-40B4-BE49-F238E27FC236}">
                <a16:creationId xmlns:a16="http://schemas.microsoft.com/office/drawing/2014/main" id="{3BDD0DA5-2E14-B720-ED01-0376A93E54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6213" y="8832801"/>
            <a:ext cx="7772400" cy="4839721"/>
          </a:xfrm>
          <a:prstGeom prst="rect">
            <a:avLst/>
          </a:prstGeom>
        </p:spPr>
      </p:pic>
      <p:pic>
        <p:nvPicPr>
          <p:cNvPr id="16" name="Picture 15">
            <a:extLst>
              <a:ext uri="{FF2B5EF4-FFF2-40B4-BE49-F238E27FC236}">
                <a16:creationId xmlns:a16="http://schemas.microsoft.com/office/drawing/2014/main" id="{7C824292-A11D-F103-09DE-CE2E6B599D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60644" y="8819158"/>
            <a:ext cx="7441269" cy="4853364"/>
          </a:xfrm>
          <a:prstGeom prst="rect">
            <a:avLst/>
          </a:prstGeom>
        </p:spPr>
      </p:pic>
    </p:spTree>
    <p:extLst>
      <p:ext uri="{BB962C8B-B14F-4D97-AF65-F5344CB8AC3E}">
        <p14:creationId xmlns:p14="http://schemas.microsoft.com/office/powerpoint/2010/main" val="2324092160"/>
      </p:ext>
    </p:extLst>
  </p:cSld>
  <p:clrMapOvr>
    <a:masterClrMapping/>
  </p:clrMapOvr>
  <p:transition spd="slow">
    <p:push dir="u"/>
  </p:transition>
</p:sld>
</file>

<file path=ppt/theme/theme1.xml><?xml version="1.0" encoding="utf-8"?>
<a:theme xmlns:a="http://schemas.openxmlformats.org/drawingml/2006/main" name="22_ColorGradient">
  <a:themeElements>
    <a:clrScheme name="22_ColorGradient">
      <a:dk1>
        <a:srgbClr val="810092"/>
      </a:dk1>
      <a:lt1>
        <a:srgbClr val="929292"/>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43</TotalTime>
  <Words>937</Words>
  <Application>Microsoft Macintosh PowerPoint</Application>
  <PresentationFormat>Custom</PresentationFormat>
  <Paragraphs>71</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-apple-system</vt:lpstr>
      <vt:lpstr>Google Sans</vt:lpstr>
      <vt:lpstr>Graphik</vt:lpstr>
      <vt:lpstr>Graphik Semibold</vt:lpstr>
      <vt:lpstr>Graphik-Medium</vt:lpstr>
      <vt:lpstr>Helvetica Neue</vt:lpstr>
      <vt:lpstr>22_ColorGradient</vt:lpstr>
      <vt:lpstr>How APPLE captured  Indian market</vt:lpstr>
      <vt:lpstr>INTRODUCTION</vt:lpstr>
      <vt:lpstr>Problem Statement</vt:lpstr>
      <vt:lpstr>Literature Survey</vt:lpstr>
      <vt:lpstr>  Why do people purchase iPhones in India?</vt:lpstr>
      <vt:lpstr>So what actually happened that changed Apple’s destiny in Indian market?</vt:lpstr>
      <vt:lpstr>Data Collection</vt:lpstr>
      <vt:lpstr>Data Visualization </vt:lpstr>
      <vt:lpstr>Data Visualization</vt:lpstr>
      <vt:lpstr>Data Visualization</vt:lpstr>
      <vt:lpstr>After shifting their manufacturing unit in India, Apple saw a rapid growth in Indian market.</vt:lpstr>
      <vt:lpstr>Data Visualization </vt:lpstr>
      <vt:lpstr>Data Visualization</vt:lpstr>
      <vt:lpstr>Data Visualization</vt:lpstr>
      <vt:lpstr>Data Visualization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APPLE captured  Indian market</dc:title>
  <cp:lastModifiedBy>Yash Gupta</cp:lastModifiedBy>
  <cp:revision>6</cp:revision>
  <dcterms:modified xsi:type="dcterms:W3CDTF">2023-03-30T06:23:09Z</dcterms:modified>
</cp:coreProperties>
</file>